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344" r:id="rId3"/>
    <p:sldId id="335" r:id="rId4"/>
    <p:sldId id="265" r:id="rId5"/>
    <p:sldId id="346" r:id="rId6"/>
    <p:sldId id="345" r:id="rId7"/>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500"/>
    <a:srgbClr val="0C2A52"/>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34" autoAdjust="0"/>
    <p:restoredTop sz="94660"/>
  </p:normalViewPr>
  <p:slideViewPr>
    <p:cSldViewPr snapToGrid="0">
      <p:cViewPr varScale="1">
        <p:scale>
          <a:sx n="75" d="100"/>
          <a:sy n="75" d="100"/>
        </p:scale>
        <p:origin x="66"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448B7BD5-C603-4A25-B369-19CD8FB2E9EB}" type="datetimeFigureOut">
              <a:rPr lang="en-US" smtClean="0"/>
              <a:t>7/18/2020</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2CF15C71-EDD8-4C2C-B41A-E0EE3C7C9D8C}" type="slidenum">
              <a:rPr lang="en-US" smtClean="0"/>
              <a:t>‹#›</a:t>
            </a:fld>
            <a:endParaRPr lang="en-US" dirty="0"/>
          </a:p>
        </p:txBody>
      </p:sp>
    </p:spTree>
    <p:extLst>
      <p:ext uri="{BB962C8B-B14F-4D97-AF65-F5344CB8AC3E}">
        <p14:creationId xmlns:p14="http://schemas.microsoft.com/office/powerpoint/2010/main" val="3733939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37000" y="0"/>
            <a:ext cx="3011488" cy="463550"/>
          </a:xfrm>
          <a:prstGeom prst="rect">
            <a:avLst/>
          </a:prstGeom>
        </p:spPr>
        <p:txBody>
          <a:bodyPr vert="horz" lIns="91440" tIns="45720" rIns="91440" bIns="45720" rtlCol="0"/>
          <a:lstStyle>
            <a:lvl1pPr algn="r">
              <a:defRPr sz="1200"/>
            </a:lvl1pPr>
          </a:lstStyle>
          <a:p>
            <a:fld id="{67D96B24-B88C-445C-BF25-46E784EAD012}" type="datetimeFigureOut">
              <a:rPr lang="en-US" smtClean="0"/>
              <a:t>7/18/2020</a:t>
            </a:fld>
            <a:endParaRPr lang="en-US" dirty="0"/>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5325" y="4445000"/>
            <a:ext cx="5559425"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7000" y="8772525"/>
            <a:ext cx="3011488" cy="463550"/>
          </a:xfrm>
          <a:prstGeom prst="rect">
            <a:avLst/>
          </a:prstGeom>
        </p:spPr>
        <p:txBody>
          <a:bodyPr vert="horz" lIns="91440" tIns="45720" rIns="91440" bIns="45720" rtlCol="0" anchor="b"/>
          <a:lstStyle>
            <a:lvl1pPr algn="r">
              <a:defRPr sz="1200"/>
            </a:lvl1pPr>
          </a:lstStyle>
          <a:p>
            <a:fld id="{A502D265-793E-475F-8C7E-BB86A6F6E999}" type="slidenum">
              <a:rPr lang="en-US" smtClean="0"/>
              <a:t>‹#›</a:t>
            </a:fld>
            <a:endParaRPr lang="en-US" dirty="0"/>
          </a:p>
        </p:txBody>
      </p:sp>
    </p:spTree>
    <p:extLst>
      <p:ext uri="{BB962C8B-B14F-4D97-AF65-F5344CB8AC3E}">
        <p14:creationId xmlns:p14="http://schemas.microsoft.com/office/powerpoint/2010/main" val="1928420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descr="A screenshot of a cell phone&#10;&#10;Description automatically generated">
            <a:extLst>
              <a:ext uri="{FF2B5EF4-FFF2-40B4-BE49-F238E27FC236}">
                <a16:creationId xmlns:a16="http://schemas.microsoft.com/office/drawing/2014/main" id="{4006DEE8-8BCD-4166-8955-11F0E4B0B7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66150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9D26E490-2CED-4A47-B31A-82D459F3343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6545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04/24/2020</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AC7A7A-D0AD-4C30-B7A5-E884497A391F}" type="slidenum">
              <a:rPr lang="en-US" smtClean="0"/>
              <a:t>‹#›</a:t>
            </a:fld>
            <a:endParaRPr lang="en-US" dirty="0"/>
          </a:p>
        </p:txBody>
      </p:sp>
    </p:spTree>
    <p:extLst>
      <p:ext uri="{BB962C8B-B14F-4D97-AF65-F5344CB8AC3E}">
        <p14:creationId xmlns:p14="http://schemas.microsoft.com/office/powerpoint/2010/main" val="18029473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dirty="0"/>
              <a:t>04/24/2020</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AC7A7A-D0AD-4C30-B7A5-E884497A391F}" type="slidenum">
              <a:rPr lang="en-US" smtClean="0"/>
              <a:t>‹#›</a:t>
            </a:fld>
            <a:endParaRPr lang="en-US" dirty="0"/>
          </a:p>
        </p:txBody>
      </p:sp>
    </p:spTree>
    <p:extLst>
      <p:ext uri="{BB962C8B-B14F-4D97-AF65-F5344CB8AC3E}">
        <p14:creationId xmlns:p14="http://schemas.microsoft.com/office/powerpoint/2010/main" val="24208482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04/24/2020</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AC7A7A-D0AD-4C30-B7A5-E884497A391F}" type="slidenum">
              <a:rPr lang="en-US" smtClean="0"/>
              <a:t>‹#›</a:t>
            </a:fld>
            <a:endParaRPr lang="en-US" dirty="0"/>
          </a:p>
        </p:txBody>
      </p:sp>
    </p:spTree>
    <p:extLst>
      <p:ext uri="{BB962C8B-B14F-4D97-AF65-F5344CB8AC3E}">
        <p14:creationId xmlns:p14="http://schemas.microsoft.com/office/powerpoint/2010/main" val="3799115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04/24/2020</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9AC7A7A-D0AD-4C30-B7A5-E884497A391F}" type="slidenum">
              <a:rPr lang="en-US" smtClean="0"/>
              <a:t>‹#›</a:t>
            </a:fld>
            <a:endParaRPr lang="en-US" dirty="0"/>
          </a:p>
        </p:txBody>
      </p:sp>
    </p:spTree>
    <p:extLst>
      <p:ext uri="{BB962C8B-B14F-4D97-AF65-F5344CB8AC3E}">
        <p14:creationId xmlns:p14="http://schemas.microsoft.com/office/powerpoint/2010/main" val="9907845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a:t>04/24/2020</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9AC7A7A-D0AD-4C30-B7A5-E884497A391F}" type="slidenum">
              <a:rPr lang="en-US" smtClean="0"/>
              <a:t>‹#›</a:t>
            </a:fld>
            <a:endParaRPr lang="en-US" dirty="0"/>
          </a:p>
        </p:txBody>
      </p:sp>
    </p:spTree>
    <p:extLst>
      <p:ext uri="{BB962C8B-B14F-4D97-AF65-F5344CB8AC3E}">
        <p14:creationId xmlns:p14="http://schemas.microsoft.com/office/powerpoint/2010/main" val="5508698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04/24/2020</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9AC7A7A-D0AD-4C30-B7A5-E884497A391F}" type="slidenum">
              <a:rPr lang="en-US" smtClean="0"/>
              <a:t>‹#›</a:t>
            </a:fld>
            <a:endParaRPr lang="en-US" dirty="0"/>
          </a:p>
        </p:txBody>
      </p:sp>
    </p:spTree>
    <p:extLst>
      <p:ext uri="{BB962C8B-B14F-4D97-AF65-F5344CB8AC3E}">
        <p14:creationId xmlns:p14="http://schemas.microsoft.com/office/powerpoint/2010/main" val="15489440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t>04/24/2020</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AC7A7A-D0AD-4C30-B7A5-E884497A391F}" type="slidenum">
              <a:rPr lang="en-US" smtClean="0"/>
              <a:t>‹#›</a:t>
            </a:fld>
            <a:endParaRPr lang="en-US" dirty="0"/>
          </a:p>
        </p:txBody>
      </p:sp>
    </p:spTree>
    <p:extLst>
      <p:ext uri="{BB962C8B-B14F-4D97-AF65-F5344CB8AC3E}">
        <p14:creationId xmlns:p14="http://schemas.microsoft.com/office/powerpoint/2010/main" val="17823923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t>04/24/2020</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AC7A7A-D0AD-4C30-B7A5-E884497A391F}" type="slidenum">
              <a:rPr lang="en-US" smtClean="0"/>
              <a:t>‹#›</a:t>
            </a:fld>
            <a:endParaRPr lang="en-US" dirty="0"/>
          </a:p>
        </p:txBody>
      </p:sp>
    </p:spTree>
    <p:extLst>
      <p:ext uri="{BB962C8B-B14F-4D97-AF65-F5344CB8AC3E}">
        <p14:creationId xmlns:p14="http://schemas.microsoft.com/office/powerpoint/2010/main" val="13870883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04/24/2020</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AC7A7A-D0AD-4C30-B7A5-E884497A391F}" type="slidenum">
              <a:rPr lang="en-US" smtClean="0"/>
              <a:t>‹#›</a:t>
            </a:fld>
            <a:endParaRPr lang="en-US" dirty="0"/>
          </a:p>
        </p:txBody>
      </p:sp>
    </p:spTree>
    <p:extLst>
      <p:ext uri="{BB962C8B-B14F-4D97-AF65-F5344CB8AC3E}">
        <p14:creationId xmlns:p14="http://schemas.microsoft.com/office/powerpoint/2010/main" val="2731521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747B34E-4C47-46EE-9161-9BD665925E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8463772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04/24/2020</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AC7A7A-D0AD-4C30-B7A5-E884497A391F}" type="slidenum">
              <a:rPr lang="en-US" smtClean="0"/>
              <a:t>‹#›</a:t>
            </a:fld>
            <a:endParaRPr lang="en-US" dirty="0"/>
          </a:p>
        </p:txBody>
      </p:sp>
    </p:spTree>
    <p:extLst>
      <p:ext uri="{BB962C8B-B14F-4D97-AF65-F5344CB8AC3E}">
        <p14:creationId xmlns:p14="http://schemas.microsoft.com/office/powerpoint/2010/main" val="1875389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BBC3AD1-47C8-453E-A92D-B9F6E177D26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73381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EEF6FF8-DFEA-43CA-949C-06149B3C500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017286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F4469DE3-A272-42A3-8010-66BE6CA435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872980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C861E1D9-1704-433B-B627-F18E8B32746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796923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9E7FCC-4011-4BBD-AEB1-D4D25DB643E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334421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8A639558-A2A9-4EE6-9B45-0721B2A4F2E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550950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14F373B-7D28-43AA-A122-770CF22FADD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561378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04/24/2020</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AC7A7A-D0AD-4C30-B7A5-E884497A391F}" type="slidenum">
              <a:rPr lang="en-US" smtClean="0"/>
              <a:t>‹#›</a:t>
            </a:fld>
            <a:endParaRPr lang="en-US" dirty="0"/>
          </a:p>
        </p:txBody>
      </p:sp>
    </p:spTree>
    <p:extLst>
      <p:ext uri="{BB962C8B-B14F-4D97-AF65-F5344CB8AC3E}">
        <p14:creationId xmlns:p14="http://schemas.microsoft.com/office/powerpoint/2010/main" val="2586456753"/>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49" r:id="rId6"/>
    <p:sldLayoutId id="2147483665" r:id="rId7"/>
    <p:sldLayoutId id="2147483666" r:id="rId8"/>
    <p:sldLayoutId id="2147483667" r:id="rId9"/>
    <p:sldLayoutId id="2147483668" r:id="rId10"/>
    <p:sldLayoutId id="2147483650" r:id="rId11"/>
    <p:sldLayoutId id="2147483651" r:id="rId12"/>
    <p:sldLayoutId id="2147483652" r:id="rId13"/>
    <p:sldLayoutId id="2147483653" r:id="rId14"/>
    <p:sldLayoutId id="2147483654" r:id="rId15"/>
    <p:sldLayoutId id="2147483655" r:id="rId16"/>
    <p:sldLayoutId id="2147483656" r:id="rId17"/>
    <p:sldLayoutId id="2147483657" r:id="rId18"/>
    <p:sldLayoutId id="2147483658" r:id="rId19"/>
    <p:sldLayoutId id="2147483659" r:id="rId20"/>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ww.stocktonusd.net/Page/11722" TargetMode="Externa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hyperlink" Target="https://www.stocktonusd.net/Page/2675" TargetMode="Externa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hyperlink" Target="https://www.806technologies.com/title1crate"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536873" y="314037"/>
            <a:ext cx="4562467" cy="461665"/>
          </a:xfrm>
          <a:prstGeom prst="rect">
            <a:avLst/>
          </a:prstGeom>
          <a:noFill/>
        </p:spPr>
        <p:txBody>
          <a:bodyPr wrap="none" rtlCol="0">
            <a:spAutoFit/>
          </a:bodyPr>
          <a:lstStyle/>
          <a:p>
            <a:r>
              <a:rPr lang="en-US" sz="2400" dirty="0">
                <a:solidFill>
                  <a:srgbClr val="FF8500"/>
                </a:solidFill>
                <a:latin typeface="Georgia" panose="02040502050405020303" pitchFamily="18" charset="0"/>
              </a:rPr>
              <a:t>Stockton Unified School District</a:t>
            </a:r>
          </a:p>
        </p:txBody>
      </p:sp>
      <p:sp>
        <p:nvSpPr>
          <p:cNvPr id="7" name="TextBox 6"/>
          <p:cNvSpPr txBox="1"/>
          <p:nvPr/>
        </p:nvSpPr>
        <p:spPr>
          <a:xfrm>
            <a:off x="225552" y="3621024"/>
            <a:ext cx="8327136" cy="2800767"/>
          </a:xfrm>
          <a:prstGeom prst="rect">
            <a:avLst/>
          </a:prstGeom>
          <a:noFill/>
        </p:spPr>
        <p:txBody>
          <a:bodyPr wrap="square" rtlCol="0">
            <a:spAutoFit/>
          </a:bodyPr>
          <a:lstStyle/>
          <a:p>
            <a:pPr algn="ctr"/>
            <a:endParaRPr lang="en-US" sz="1200" dirty="0">
              <a:solidFill>
                <a:schemeClr val="bg1"/>
              </a:solidFill>
            </a:endParaRPr>
          </a:p>
          <a:p>
            <a:pPr algn="ctr"/>
            <a:r>
              <a:rPr lang="en-US" sz="3600" dirty="0">
                <a:solidFill>
                  <a:schemeClr val="bg1"/>
                </a:solidFill>
              </a:rPr>
              <a:t>SSC and ELAC </a:t>
            </a:r>
          </a:p>
          <a:p>
            <a:pPr algn="ctr"/>
            <a:r>
              <a:rPr lang="en-US" sz="3600" dirty="0">
                <a:solidFill>
                  <a:schemeClr val="bg1"/>
                </a:solidFill>
              </a:rPr>
              <a:t>Virtual Meeting Guidance*</a:t>
            </a:r>
          </a:p>
          <a:p>
            <a:pPr algn="ctr"/>
            <a:r>
              <a:rPr lang="en-US" sz="3600" dirty="0">
                <a:solidFill>
                  <a:schemeClr val="bg1"/>
                </a:solidFill>
              </a:rPr>
              <a:t>For</a:t>
            </a:r>
          </a:p>
          <a:p>
            <a:pPr algn="ctr"/>
            <a:r>
              <a:rPr lang="en-US" sz="3600" dirty="0">
                <a:solidFill>
                  <a:schemeClr val="bg1"/>
                </a:solidFill>
              </a:rPr>
              <a:t>SY 2020-2021</a:t>
            </a:r>
          </a:p>
          <a:p>
            <a:pPr algn="ctr"/>
            <a:r>
              <a:rPr lang="en-US" sz="2000" dirty="0">
                <a:solidFill>
                  <a:schemeClr val="bg1"/>
                </a:solidFill>
              </a:rPr>
              <a:t>(*Refer to Informational Bulletin #2020-0012 for additional guidance.)</a:t>
            </a:r>
          </a:p>
        </p:txBody>
      </p:sp>
      <p:sp>
        <p:nvSpPr>
          <p:cNvPr id="2" name="TextBox 1">
            <a:extLst>
              <a:ext uri="{FF2B5EF4-FFF2-40B4-BE49-F238E27FC236}">
                <a16:creationId xmlns:a16="http://schemas.microsoft.com/office/drawing/2014/main" id="{967802D9-A010-460F-B0B2-2DE11861A2A4}"/>
              </a:ext>
            </a:extLst>
          </p:cNvPr>
          <p:cNvSpPr txBox="1"/>
          <p:nvPr/>
        </p:nvSpPr>
        <p:spPr>
          <a:xfrm>
            <a:off x="10020300" y="6578600"/>
            <a:ext cx="1930400" cy="276999"/>
          </a:xfrm>
          <a:prstGeom prst="rect">
            <a:avLst/>
          </a:prstGeom>
          <a:noFill/>
        </p:spPr>
        <p:txBody>
          <a:bodyPr wrap="square" rtlCol="0">
            <a:spAutoFit/>
          </a:bodyPr>
          <a:lstStyle/>
          <a:p>
            <a:pPr algn="ctr"/>
            <a:r>
              <a:rPr lang="en-US" sz="1200" dirty="0"/>
              <a:t>July 2020      Slide 1</a:t>
            </a:r>
          </a:p>
        </p:txBody>
      </p:sp>
    </p:spTree>
    <p:extLst>
      <p:ext uri="{BB962C8B-B14F-4D97-AF65-F5344CB8AC3E}">
        <p14:creationId xmlns:p14="http://schemas.microsoft.com/office/powerpoint/2010/main" val="652494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B707BB3-BCE8-47F2-9EDA-69E27FEB077E}"/>
              </a:ext>
            </a:extLst>
          </p:cNvPr>
          <p:cNvSpPr txBox="1"/>
          <p:nvPr/>
        </p:nvSpPr>
        <p:spPr>
          <a:xfrm>
            <a:off x="6896100" y="1139518"/>
            <a:ext cx="5153005" cy="3385542"/>
          </a:xfrm>
          <a:prstGeom prst="rect">
            <a:avLst/>
          </a:prstGeom>
          <a:solidFill>
            <a:schemeClr val="bg2"/>
          </a:solidFill>
          <a:ln w="9525">
            <a:solidFill>
              <a:schemeClr val="tx1"/>
            </a:solidFill>
            <a:prstDash val="solid"/>
          </a:ln>
        </p:spPr>
        <p:txBody>
          <a:bodyPr wrap="square" rtlCol="0">
            <a:spAutoFit/>
          </a:bodyPr>
          <a:lstStyle/>
          <a:p>
            <a:pPr algn="ctr"/>
            <a:r>
              <a:rPr lang="en-US" sz="2200" b="1" dirty="0">
                <a:solidFill>
                  <a:srgbClr val="0C2A52"/>
                </a:solidFill>
                <a:effectLst>
                  <a:outerShdw blurRad="38100" dist="38100" dir="2700000" algn="tl">
                    <a:srgbClr val="000000">
                      <a:alpha val="43137"/>
                    </a:srgbClr>
                  </a:outerShdw>
                </a:effectLst>
              </a:rPr>
              <a:t>72-Hour Posting Notice:</a:t>
            </a:r>
          </a:p>
          <a:p>
            <a:pPr algn="ctr"/>
            <a:endParaRPr lang="en-US" sz="1200" dirty="0"/>
          </a:p>
          <a:p>
            <a:pPr marL="285750" indent="-285750">
              <a:buFont typeface="Arial" panose="020B0604020202020204" pitchFamily="34" charset="0"/>
              <a:buChar char="•"/>
            </a:pPr>
            <a:r>
              <a:rPr lang="en-US" dirty="0"/>
              <a:t>Post 72 hours </a:t>
            </a:r>
            <a:r>
              <a:rPr lang="en-US" b="1" u="sng" dirty="0"/>
              <a:t>BEFORE</a:t>
            </a:r>
            <a:r>
              <a:rPr lang="en-US" dirty="0"/>
              <a:t> the date/time set for the meeting.</a:t>
            </a:r>
          </a:p>
          <a:p>
            <a:pPr marL="285750" indent="-285750">
              <a:buFont typeface="Arial" panose="020B0604020202020204" pitchFamily="34" charset="0"/>
              <a:buChar char="•"/>
            </a:pPr>
            <a:r>
              <a:rPr lang="en-US" dirty="0"/>
              <a:t>Location at the school site that is accessible to parents/guardians, students, staff, and community members AND other locations, such as:</a:t>
            </a:r>
          </a:p>
          <a:p>
            <a:pPr marL="742950" lvl="1" indent="-285750">
              <a:buFont typeface="Arial" panose="020B0604020202020204" pitchFamily="34" charset="0"/>
              <a:buChar char="•"/>
            </a:pPr>
            <a:r>
              <a:rPr lang="en-US" dirty="0"/>
              <a:t>District’s Mass Notification System; SUSD app, school site webpage, PeachJar, Facebook, Twitter…</a:t>
            </a:r>
          </a:p>
          <a:p>
            <a:pPr marL="285750" indent="-285750">
              <a:buFont typeface="Arial" panose="020B0604020202020204" pitchFamily="34" charset="0"/>
              <a:buChar char="•"/>
            </a:pPr>
            <a:r>
              <a:rPr lang="en-US" dirty="0"/>
              <a:t>Document posting using the district’s mass notification system.</a:t>
            </a:r>
          </a:p>
        </p:txBody>
      </p:sp>
      <p:sp>
        <p:nvSpPr>
          <p:cNvPr id="6" name="TextBox 5">
            <a:extLst>
              <a:ext uri="{FF2B5EF4-FFF2-40B4-BE49-F238E27FC236}">
                <a16:creationId xmlns:a16="http://schemas.microsoft.com/office/drawing/2014/main" id="{474E22E6-8156-46AF-8E16-7B416BFF8C15}"/>
              </a:ext>
            </a:extLst>
          </p:cNvPr>
          <p:cNvSpPr txBox="1"/>
          <p:nvPr/>
        </p:nvSpPr>
        <p:spPr>
          <a:xfrm>
            <a:off x="9472602" y="4592479"/>
            <a:ext cx="2202622" cy="1986121"/>
          </a:xfrm>
          <a:prstGeom prst="rect">
            <a:avLst/>
          </a:prstGeom>
          <a:solidFill>
            <a:schemeClr val="bg1">
              <a:lumMod val="85000"/>
            </a:schemeClr>
          </a:solidFill>
          <a:ln w="57150">
            <a:solidFill>
              <a:srgbClr val="FF8500"/>
            </a:solidFill>
            <a:prstDash val="sysDot"/>
            <a:extLst>
              <a:ext uri="{C807C97D-BFC1-408E-A445-0C87EB9F89A2}">
                <ask:lineSketchStyleProps xmlns:ask="http://schemas.microsoft.com/office/drawing/2018/sketchyshapes" sd="2297866276">
                  <a:custGeom>
                    <a:avLst/>
                    <a:gdLst>
                      <a:gd name="connsiteX0" fmla="*/ 0 w 2202622"/>
                      <a:gd name="connsiteY0" fmla="*/ 0 h 1986121"/>
                      <a:gd name="connsiteX1" fmla="*/ 572682 w 2202622"/>
                      <a:gd name="connsiteY1" fmla="*/ 0 h 1986121"/>
                      <a:gd name="connsiteX2" fmla="*/ 1145363 w 2202622"/>
                      <a:gd name="connsiteY2" fmla="*/ 0 h 1986121"/>
                      <a:gd name="connsiteX3" fmla="*/ 1718045 w 2202622"/>
                      <a:gd name="connsiteY3" fmla="*/ 0 h 1986121"/>
                      <a:gd name="connsiteX4" fmla="*/ 2202622 w 2202622"/>
                      <a:gd name="connsiteY4" fmla="*/ 0 h 1986121"/>
                      <a:gd name="connsiteX5" fmla="*/ 2202622 w 2202622"/>
                      <a:gd name="connsiteY5" fmla="*/ 476669 h 1986121"/>
                      <a:gd name="connsiteX6" fmla="*/ 2202622 w 2202622"/>
                      <a:gd name="connsiteY6" fmla="*/ 933477 h 1986121"/>
                      <a:gd name="connsiteX7" fmla="*/ 2202622 w 2202622"/>
                      <a:gd name="connsiteY7" fmla="*/ 1430007 h 1986121"/>
                      <a:gd name="connsiteX8" fmla="*/ 2202622 w 2202622"/>
                      <a:gd name="connsiteY8" fmla="*/ 1986121 h 1986121"/>
                      <a:gd name="connsiteX9" fmla="*/ 1696019 w 2202622"/>
                      <a:gd name="connsiteY9" fmla="*/ 1986121 h 1986121"/>
                      <a:gd name="connsiteX10" fmla="*/ 1211442 w 2202622"/>
                      <a:gd name="connsiteY10" fmla="*/ 1986121 h 1986121"/>
                      <a:gd name="connsiteX11" fmla="*/ 726865 w 2202622"/>
                      <a:gd name="connsiteY11" fmla="*/ 1986121 h 1986121"/>
                      <a:gd name="connsiteX12" fmla="*/ 0 w 2202622"/>
                      <a:gd name="connsiteY12" fmla="*/ 1986121 h 1986121"/>
                      <a:gd name="connsiteX13" fmla="*/ 0 w 2202622"/>
                      <a:gd name="connsiteY13" fmla="*/ 1549174 h 1986121"/>
                      <a:gd name="connsiteX14" fmla="*/ 0 w 2202622"/>
                      <a:gd name="connsiteY14" fmla="*/ 1032783 h 1986121"/>
                      <a:gd name="connsiteX15" fmla="*/ 0 w 2202622"/>
                      <a:gd name="connsiteY15" fmla="*/ 496530 h 1986121"/>
                      <a:gd name="connsiteX16" fmla="*/ 0 w 2202622"/>
                      <a:gd name="connsiteY16" fmla="*/ 0 h 1986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02622" h="1986121" extrusionOk="0">
                        <a:moveTo>
                          <a:pt x="0" y="0"/>
                        </a:moveTo>
                        <a:cubicBezTo>
                          <a:pt x="166834" y="-14035"/>
                          <a:pt x="346190" y="59006"/>
                          <a:pt x="572682" y="0"/>
                        </a:cubicBezTo>
                        <a:cubicBezTo>
                          <a:pt x="799174" y="-59006"/>
                          <a:pt x="953769" y="41077"/>
                          <a:pt x="1145363" y="0"/>
                        </a:cubicBezTo>
                        <a:cubicBezTo>
                          <a:pt x="1336957" y="-41077"/>
                          <a:pt x="1507026" y="17392"/>
                          <a:pt x="1718045" y="0"/>
                        </a:cubicBezTo>
                        <a:cubicBezTo>
                          <a:pt x="1929064" y="-17392"/>
                          <a:pt x="2005711" y="21320"/>
                          <a:pt x="2202622" y="0"/>
                        </a:cubicBezTo>
                        <a:cubicBezTo>
                          <a:pt x="2214100" y="187379"/>
                          <a:pt x="2176198" y="288493"/>
                          <a:pt x="2202622" y="476669"/>
                        </a:cubicBezTo>
                        <a:cubicBezTo>
                          <a:pt x="2229046" y="664845"/>
                          <a:pt x="2172997" y="798228"/>
                          <a:pt x="2202622" y="933477"/>
                        </a:cubicBezTo>
                        <a:cubicBezTo>
                          <a:pt x="2232247" y="1068726"/>
                          <a:pt x="2185512" y="1188285"/>
                          <a:pt x="2202622" y="1430007"/>
                        </a:cubicBezTo>
                        <a:cubicBezTo>
                          <a:pt x="2219732" y="1671729"/>
                          <a:pt x="2202274" y="1828027"/>
                          <a:pt x="2202622" y="1986121"/>
                        </a:cubicBezTo>
                        <a:cubicBezTo>
                          <a:pt x="2100670" y="2023410"/>
                          <a:pt x="1893767" y="1967394"/>
                          <a:pt x="1696019" y="1986121"/>
                        </a:cubicBezTo>
                        <a:cubicBezTo>
                          <a:pt x="1498271" y="2004848"/>
                          <a:pt x="1445837" y="1936933"/>
                          <a:pt x="1211442" y="1986121"/>
                        </a:cubicBezTo>
                        <a:cubicBezTo>
                          <a:pt x="977047" y="2035309"/>
                          <a:pt x="845345" y="1951621"/>
                          <a:pt x="726865" y="1986121"/>
                        </a:cubicBezTo>
                        <a:cubicBezTo>
                          <a:pt x="608385" y="2020621"/>
                          <a:pt x="191882" y="1944500"/>
                          <a:pt x="0" y="1986121"/>
                        </a:cubicBezTo>
                        <a:cubicBezTo>
                          <a:pt x="-36060" y="1772386"/>
                          <a:pt x="13583" y="1638406"/>
                          <a:pt x="0" y="1549174"/>
                        </a:cubicBezTo>
                        <a:cubicBezTo>
                          <a:pt x="-13583" y="1459942"/>
                          <a:pt x="46" y="1162714"/>
                          <a:pt x="0" y="1032783"/>
                        </a:cubicBezTo>
                        <a:cubicBezTo>
                          <a:pt x="-46" y="902852"/>
                          <a:pt x="2342" y="629807"/>
                          <a:pt x="0" y="496530"/>
                        </a:cubicBezTo>
                        <a:cubicBezTo>
                          <a:pt x="-2342" y="363253"/>
                          <a:pt x="12895" y="228720"/>
                          <a:pt x="0" y="0"/>
                        </a:cubicBezTo>
                        <a:close/>
                      </a:path>
                    </a:pathLst>
                  </a:custGeom>
                  <ask:type>
                    <ask:lineSketchNone/>
                  </ask:type>
                </ask:lineSketchStyleProps>
              </a:ext>
            </a:extLst>
          </a:ln>
        </p:spPr>
        <p:txBody>
          <a:bodyPr wrap="square" rtlCol="0">
            <a:spAutoFit/>
          </a:bodyPr>
          <a:lstStyle/>
          <a:p>
            <a:pPr marL="0" marR="0" algn="ctr">
              <a:lnSpc>
                <a:spcPct val="107000"/>
              </a:lnSpc>
              <a:spcBef>
                <a:spcPts val="0"/>
              </a:spcBef>
              <a:spcAft>
                <a:spcPts val="800"/>
              </a:spcAft>
            </a:pPr>
            <a:r>
              <a:rPr lang="en-US" sz="2000" u="sng"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Important:</a:t>
            </a:r>
          </a:p>
          <a:p>
            <a:pPr marL="0" marR="0" algn="ctr">
              <a:lnSpc>
                <a:spcPct val="107000"/>
              </a:lnSpc>
              <a:spcBef>
                <a:spcPts val="0"/>
              </a:spcBef>
              <a:spcAft>
                <a:spcPts val="800"/>
              </a:spcAft>
            </a:pPr>
            <a:r>
              <a:rPr lang="en-US"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Failing to include the specific agend</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 topics/</a:t>
            </a:r>
            <a:r>
              <a:rPr lang="en-US"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content will cause delay in discussion and action.</a:t>
            </a:r>
            <a:endParaRPr lang="en-US" dirty="0">
              <a:solidFill>
                <a:srgbClr val="FF0000"/>
              </a:solidFill>
              <a:effectLst/>
              <a:latin typeface="Times" panose="02020603050405020304" pitchFamily="18" charset="0"/>
              <a:ea typeface="Times"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A2280AA-DF7D-4282-9AB6-9F2B3C4750D2}"/>
              </a:ext>
            </a:extLst>
          </p:cNvPr>
          <p:cNvSpPr txBox="1"/>
          <p:nvPr/>
        </p:nvSpPr>
        <p:spPr>
          <a:xfrm>
            <a:off x="142895" y="345029"/>
            <a:ext cx="6616700" cy="4437112"/>
          </a:xfrm>
          <a:prstGeom prst="rect">
            <a:avLst/>
          </a:prstGeom>
          <a:noFill/>
        </p:spPr>
        <p:txBody>
          <a:bodyPr wrap="square" rtlCol="0">
            <a:spAutoFit/>
          </a:bodyPr>
          <a:lstStyle/>
          <a:p>
            <a:pPr algn="ctr"/>
            <a:r>
              <a:rPr lang="en-US" sz="3600" b="1" dirty="0">
                <a:solidFill>
                  <a:srgbClr val="0C2A52"/>
                </a:solidFill>
              </a:rPr>
              <a:t>Meeting Notice Protocols</a:t>
            </a:r>
          </a:p>
          <a:p>
            <a:pPr marL="342900" lvl="0" indent="-342900">
              <a:lnSpc>
                <a:spcPct val="107000"/>
              </a:lnSpc>
              <a:spcBef>
                <a:spcPts val="0"/>
              </a:spcBef>
              <a:spcAft>
                <a:spcPts val="800"/>
              </a:spcAft>
              <a:buFont typeface="Symbol" panose="05050102010706020507" pitchFamily="18" charset="2"/>
              <a:buChar char=""/>
            </a:pPr>
            <a:r>
              <a:rPr lang="en-US" sz="2200" dirty="0">
                <a:solidFill>
                  <a:schemeClr val="bg1"/>
                </a:solidFill>
                <a:latin typeface="Nunito"/>
              </a:rPr>
              <a:t>posted at the schoolsite, or other appropriate place accessible to the public</a:t>
            </a:r>
          </a:p>
          <a:p>
            <a:pPr marL="342900" lvl="0" indent="-342900">
              <a:lnSpc>
                <a:spcPct val="107000"/>
              </a:lnSpc>
              <a:spcBef>
                <a:spcPts val="0"/>
              </a:spcBef>
              <a:spcAft>
                <a:spcPts val="800"/>
              </a:spcAft>
              <a:buFont typeface="Symbol" panose="05050102010706020507" pitchFamily="18" charset="2"/>
              <a:buChar char=""/>
            </a:pPr>
            <a:r>
              <a:rPr lang="en-US" sz="2200" dirty="0">
                <a:solidFill>
                  <a:schemeClr val="bg1"/>
                </a:solidFill>
                <a:latin typeface="Nunito"/>
              </a:rPr>
              <a:t>posted 72 hours before the time set for the meeting</a:t>
            </a:r>
          </a:p>
          <a:p>
            <a:pPr marL="342900" lvl="0" indent="-342900">
              <a:lnSpc>
                <a:spcPct val="107000"/>
              </a:lnSpc>
              <a:spcBef>
                <a:spcPts val="0"/>
              </a:spcBef>
              <a:spcAft>
                <a:spcPts val="800"/>
              </a:spcAft>
              <a:buFont typeface="Symbol" panose="05050102010706020507" pitchFamily="18" charset="2"/>
              <a:buChar char=""/>
            </a:pPr>
            <a:r>
              <a:rPr lang="en-US" sz="2200" dirty="0">
                <a:solidFill>
                  <a:schemeClr val="bg1"/>
                </a:solidFill>
                <a:latin typeface="Nunito"/>
              </a:rPr>
              <a:t>specify date, time and location of the meeting</a:t>
            </a:r>
          </a:p>
          <a:p>
            <a:pPr marL="342900" lvl="0" indent="-342900">
              <a:lnSpc>
                <a:spcPct val="107000"/>
              </a:lnSpc>
              <a:spcBef>
                <a:spcPts val="0"/>
              </a:spcBef>
              <a:spcAft>
                <a:spcPts val="800"/>
              </a:spcAft>
              <a:buFont typeface="Symbol" panose="05050102010706020507" pitchFamily="18" charset="2"/>
              <a:buChar char=""/>
            </a:pPr>
            <a:r>
              <a:rPr lang="en-US" sz="2200" dirty="0">
                <a:solidFill>
                  <a:schemeClr val="bg1"/>
                </a:solidFill>
                <a:latin typeface="Nunito"/>
              </a:rPr>
              <a:t>contain an agenda describing each item of business to be discussed or acted upon </a:t>
            </a:r>
          </a:p>
          <a:p>
            <a:pPr lvl="0" algn="ctr">
              <a:lnSpc>
                <a:spcPct val="107000"/>
              </a:lnSpc>
              <a:spcBef>
                <a:spcPts val="0"/>
              </a:spcBef>
              <a:spcAft>
                <a:spcPts val="800"/>
              </a:spcAft>
            </a:pPr>
            <a:r>
              <a:rPr lang="en-US" sz="2200" u="sng" dirty="0">
                <a:solidFill>
                  <a:srgbClr val="0C2A52"/>
                </a:solidFill>
                <a:latin typeface="Nunito"/>
              </a:rPr>
              <a:t>No action may be taken if the item did not appear </a:t>
            </a:r>
          </a:p>
          <a:p>
            <a:pPr lvl="0" algn="ctr">
              <a:lnSpc>
                <a:spcPct val="107000"/>
              </a:lnSpc>
              <a:spcBef>
                <a:spcPts val="0"/>
              </a:spcBef>
              <a:spcAft>
                <a:spcPts val="800"/>
              </a:spcAft>
            </a:pPr>
            <a:r>
              <a:rPr lang="en-US" sz="2200" u="sng" dirty="0">
                <a:solidFill>
                  <a:srgbClr val="0C2A52"/>
                </a:solidFill>
                <a:latin typeface="Nunito"/>
              </a:rPr>
              <a:t>on the posted agenda included in the notice of meeting!</a:t>
            </a:r>
          </a:p>
          <a:p>
            <a:endParaRPr lang="en-US" dirty="0">
              <a:solidFill>
                <a:schemeClr val="bg1"/>
              </a:solidFill>
            </a:endParaRPr>
          </a:p>
        </p:txBody>
      </p:sp>
      <p:sp>
        <p:nvSpPr>
          <p:cNvPr id="10" name="TextBox 9">
            <a:extLst>
              <a:ext uri="{FF2B5EF4-FFF2-40B4-BE49-F238E27FC236}">
                <a16:creationId xmlns:a16="http://schemas.microsoft.com/office/drawing/2014/main" id="{1450526B-4C57-49E9-89A0-3D707D02AF7F}"/>
              </a:ext>
            </a:extLst>
          </p:cNvPr>
          <p:cNvSpPr txBox="1"/>
          <p:nvPr/>
        </p:nvSpPr>
        <p:spPr>
          <a:xfrm>
            <a:off x="190500" y="4991100"/>
            <a:ext cx="8064500" cy="1384995"/>
          </a:xfrm>
          <a:prstGeom prst="rect">
            <a:avLst/>
          </a:prstGeom>
          <a:noFill/>
        </p:spPr>
        <p:txBody>
          <a:bodyPr wrap="square" rtlCol="0">
            <a:spAutoFit/>
          </a:bodyPr>
          <a:lstStyle/>
          <a:p>
            <a:pPr algn="ctr"/>
            <a:r>
              <a:rPr lang="en-US" sz="4200" b="1" dirty="0">
                <a:solidFill>
                  <a:schemeClr val="bg1"/>
                </a:solidFill>
              </a:rPr>
              <a:t>Greene Act</a:t>
            </a:r>
          </a:p>
          <a:p>
            <a:pPr algn="ctr"/>
            <a:r>
              <a:rPr lang="en-US" sz="4200" b="1" dirty="0">
                <a:solidFill>
                  <a:schemeClr val="bg1"/>
                </a:solidFill>
              </a:rPr>
              <a:t>California Education Code 35147(c)</a:t>
            </a:r>
          </a:p>
        </p:txBody>
      </p:sp>
      <p:sp>
        <p:nvSpPr>
          <p:cNvPr id="2" name="TextBox 1">
            <a:extLst>
              <a:ext uri="{FF2B5EF4-FFF2-40B4-BE49-F238E27FC236}">
                <a16:creationId xmlns:a16="http://schemas.microsoft.com/office/drawing/2014/main" id="{71F22305-B55B-40D7-9BC8-184561E5E467}"/>
              </a:ext>
            </a:extLst>
          </p:cNvPr>
          <p:cNvSpPr txBox="1"/>
          <p:nvPr/>
        </p:nvSpPr>
        <p:spPr>
          <a:xfrm>
            <a:off x="10020300" y="6578600"/>
            <a:ext cx="1930400" cy="276999"/>
          </a:xfrm>
          <a:prstGeom prst="rect">
            <a:avLst/>
          </a:prstGeom>
          <a:noFill/>
        </p:spPr>
        <p:txBody>
          <a:bodyPr wrap="square" rtlCol="0">
            <a:spAutoFit/>
          </a:bodyPr>
          <a:lstStyle/>
          <a:p>
            <a:pPr algn="ctr"/>
            <a:r>
              <a:rPr lang="en-US" sz="1200" dirty="0"/>
              <a:t>July 2020      Slide 2</a:t>
            </a:r>
          </a:p>
        </p:txBody>
      </p:sp>
    </p:spTree>
    <p:extLst>
      <p:ext uri="{BB962C8B-B14F-4D97-AF65-F5344CB8AC3E}">
        <p14:creationId xmlns:p14="http://schemas.microsoft.com/office/powerpoint/2010/main" val="2055406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138" y="804041"/>
            <a:ext cx="11587655" cy="646331"/>
          </a:xfrm>
          <a:prstGeom prst="rect">
            <a:avLst/>
          </a:prstGeom>
          <a:noFill/>
        </p:spPr>
        <p:txBody>
          <a:bodyPr wrap="square" rtlCol="0">
            <a:spAutoFit/>
          </a:bodyPr>
          <a:lstStyle/>
          <a:p>
            <a:r>
              <a:rPr lang="en-US" sz="3600" dirty="0"/>
              <a:t>Planning for Virtual Meetings - Guidance</a:t>
            </a:r>
          </a:p>
        </p:txBody>
      </p:sp>
      <p:sp>
        <p:nvSpPr>
          <p:cNvPr id="6" name="TextBox 5"/>
          <p:cNvSpPr txBox="1"/>
          <p:nvPr/>
        </p:nvSpPr>
        <p:spPr>
          <a:xfrm>
            <a:off x="9525000" y="1450372"/>
            <a:ext cx="2456793" cy="2893100"/>
          </a:xfrm>
          <a:prstGeom prst="rect">
            <a:avLst/>
          </a:prstGeom>
          <a:noFill/>
        </p:spPr>
        <p:txBody>
          <a:bodyPr wrap="square" rtlCol="0">
            <a:spAutoFit/>
          </a:bodyPr>
          <a:lstStyle/>
          <a:p>
            <a:r>
              <a:rPr lang="en-US" sz="2600" b="1" dirty="0">
                <a:effectLst>
                  <a:outerShdw blurRad="38100" dist="38100" dir="2700000" algn="tl">
                    <a:srgbClr val="000000">
                      <a:alpha val="43137"/>
                    </a:srgbClr>
                  </a:outerShdw>
                </a:effectLst>
              </a:rPr>
              <a:t>CDE Says…</a:t>
            </a:r>
          </a:p>
          <a:p>
            <a:endParaRPr lang="en-US" sz="1200" dirty="0"/>
          </a:p>
          <a:p>
            <a:pPr lvl="0"/>
            <a:r>
              <a:rPr lang="en-US" dirty="0"/>
              <a:t>Per the State and Federal Programs Directors’ meeting held by CDE on March 20, 2020, there is greater flexibility in holding stakeholder meetings virtually.</a:t>
            </a:r>
          </a:p>
        </p:txBody>
      </p:sp>
      <p:sp>
        <p:nvSpPr>
          <p:cNvPr id="3" name="Rectangle 2"/>
          <p:cNvSpPr/>
          <p:nvPr/>
        </p:nvSpPr>
        <p:spPr>
          <a:xfrm>
            <a:off x="394137" y="1450372"/>
            <a:ext cx="8740337" cy="4339650"/>
          </a:xfrm>
          <a:prstGeom prst="rect">
            <a:avLst/>
          </a:prstGeom>
        </p:spPr>
        <p:txBody>
          <a:bodyPr wrap="square">
            <a:spAutoFit/>
          </a:bodyPr>
          <a:lstStyle/>
          <a:p>
            <a:pPr lvl="0"/>
            <a:r>
              <a:rPr lang="en-US" sz="2400" b="1" u="sng" dirty="0">
                <a:solidFill>
                  <a:schemeClr val="dk2"/>
                </a:solidFill>
                <a:latin typeface="Nunito"/>
                <a:ea typeface="Nunito"/>
                <a:cs typeface="Nunito"/>
                <a:sym typeface="Nunito"/>
              </a:rPr>
              <a:t>Step 1</a:t>
            </a:r>
            <a:r>
              <a:rPr lang="en-US" sz="2400" b="1" dirty="0">
                <a:solidFill>
                  <a:schemeClr val="dk2"/>
                </a:solidFill>
                <a:latin typeface="Nunito"/>
                <a:ea typeface="Nunito"/>
                <a:cs typeface="Nunito"/>
                <a:sym typeface="Nunito"/>
              </a:rPr>
              <a:t>: </a:t>
            </a:r>
            <a:r>
              <a:rPr lang="en-US" sz="2400" dirty="0">
                <a:solidFill>
                  <a:schemeClr val="dk2"/>
                </a:solidFill>
                <a:latin typeface="Nunito"/>
                <a:ea typeface="Nunito"/>
                <a:cs typeface="Nunito"/>
                <a:sym typeface="Nunito"/>
              </a:rPr>
              <a:t>Review local bylaws: if your bylaws reference in-person meetings, consider your first agenda item as a means to obtain consensus that virtual meetings will substitute for in-person meetings during school closures</a:t>
            </a:r>
            <a:endParaRPr lang="en-US" sz="800" dirty="0">
              <a:solidFill>
                <a:schemeClr val="dk2"/>
              </a:solidFill>
              <a:latin typeface="Nunito"/>
              <a:ea typeface="Nunito"/>
              <a:cs typeface="Nunito"/>
              <a:sym typeface="Nunito"/>
            </a:endParaRPr>
          </a:p>
          <a:p>
            <a:pPr lvl="0"/>
            <a:endParaRPr lang="en-US" sz="800" dirty="0">
              <a:solidFill>
                <a:schemeClr val="dk2"/>
              </a:solidFill>
              <a:latin typeface="Nunito"/>
              <a:ea typeface="Nunito"/>
              <a:cs typeface="Nunito"/>
              <a:sym typeface="Nunito"/>
            </a:endParaRPr>
          </a:p>
          <a:p>
            <a:r>
              <a:rPr lang="en-US" sz="2400" b="1" u="sng" dirty="0">
                <a:solidFill>
                  <a:schemeClr val="dk2"/>
                </a:solidFill>
                <a:latin typeface="Nunito"/>
                <a:ea typeface="Nunito"/>
                <a:cs typeface="Nunito"/>
                <a:sym typeface="Nunito"/>
              </a:rPr>
              <a:t>Step 2</a:t>
            </a:r>
            <a:r>
              <a:rPr lang="en-US" sz="2400" b="1" dirty="0">
                <a:solidFill>
                  <a:schemeClr val="dk2"/>
                </a:solidFill>
                <a:latin typeface="Nunito"/>
                <a:ea typeface="Nunito"/>
                <a:cs typeface="Nunito"/>
                <a:sym typeface="Nunito"/>
              </a:rPr>
              <a:t>:</a:t>
            </a:r>
            <a:r>
              <a:rPr lang="en-US" sz="2400" dirty="0">
                <a:solidFill>
                  <a:schemeClr val="dk2"/>
                </a:solidFill>
                <a:latin typeface="Nunito"/>
                <a:ea typeface="Nunito"/>
                <a:cs typeface="Nunito"/>
                <a:sym typeface="Nunito"/>
              </a:rPr>
              <a:t> Using the district’s mass notification system for phone notification and email</a:t>
            </a:r>
            <a:r>
              <a:rPr lang="en-US" sz="2400" dirty="0">
                <a:solidFill>
                  <a:srgbClr val="FF0000"/>
                </a:solidFill>
                <a:latin typeface="Nunito"/>
                <a:ea typeface="Nunito"/>
                <a:cs typeface="Nunito"/>
                <a:sym typeface="Nunito"/>
              </a:rPr>
              <a:t>*</a:t>
            </a:r>
            <a:r>
              <a:rPr lang="en-US" sz="2400" dirty="0">
                <a:solidFill>
                  <a:schemeClr val="dk2"/>
                </a:solidFill>
                <a:latin typeface="Nunito"/>
                <a:ea typeface="Nunito"/>
                <a:cs typeface="Nunito"/>
                <a:sym typeface="Nunito"/>
              </a:rPr>
              <a:t> of the agenda and the virtual meeting link to all families and staff at least 72 hours prior to the meeting</a:t>
            </a:r>
            <a:endParaRPr lang="en-US" sz="800" dirty="0">
              <a:solidFill>
                <a:schemeClr val="dk2"/>
              </a:solidFill>
              <a:latin typeface="Nunito"/>
              <a:ea typeface="Nunito"/>
              <a:cs typeface="Nunito"/>
              <a:sym typeface="Nunito"/>
            </a:endParaRPr>
          </a:p>
          <a:p>
            <a:pPr lvl="0"/>
            <a:endParaRPr lang="en-US" sz="800" dirty="0">
              <a:solidFill>
                <a:schemeClr val="dk2"/>
              </a:solidFill>
              <a:latin typeface="Nunito"/>
              <a:ea typeface="Nunito"/>
              <a:cs typeface="Nunito"/>
              <a:sym typeface="Nunito"/>
            </a:endParaRPr>
          </a:p>
          <a:p>
            <a:pPr lvl="0"/>
            <a:r>
              <a:rPr lang="en-US" sz="2400" b="1" u="sng" dirty="0">
                <a:solidFill>
                  <a:schemeClr val="dk2"/>
                </a:solidFill>
                <a:latin typeface="Nunito"/>
                <a:ea typeface="Nunito"/>
                <a:cs typeface="Nunito"/>
                <a:sym typeface="Nunito"/>
              </a:rPr>
              <a:t>Step 3</a:t>
            </a:r>
            <a:r>
              <a:rPr lang="en-US" sz="2400" b="1" dirty="0">
                <a:solidFill>
                  <a:schemeClr val="dk2"/>
                </a:solidFill>
                <a:latin typeface="Nunito"/>
                <a:ea typeface="Nunito"/>
                <a:cs typeface="Nunito"/>
                <a:sym typeface="Nunito"/>
              </a:rPr>
              <a:t>: </a:t>
            </a:r>
            <a:r>
              <a:rPr lang="en-US" sz="2400" dirty="0">
                <a:solidFill>
                  <a:schemeClr val="dk2"/>
                </a:solidFill>
                <a:latin typeface="Nunito"/>
                <a:ea typeface="Nunito"/>
                <a:cs typeface="Nunito"/>
                <a:sym typeface="Nunito"/>
              </a:rPr>
              <a:t>Consider making personal phone calls to committee members to ensure quorum is met</a:t>
            </a:r>
          </a:p>
          <a:p>
            <a:pPr lvl="0"/>
            <a:endParaRPr lang="en-US" sz="2000" dirty="0">
              <a:solidFill>
                <a:schemeClr val="dk2"/>
              </a:solidFill>
              <a:latin typeface="Nunito"/>
              <a:ea typeface="Nunito"/>
              <a:cs typeface="Nunito"/>
              <a:sym typeface="Nunito"/>
            </a:endParaRPr>
          </a:p>
        </p:txBody>
      </p:sp>
      <p:sp>
        <p:nvSpPr>
          <p:cNvPr id="4" name="TextBox 3"/>
          <p:cNvSpPr txBox="1"/>
          <p:nvPr/>
        </p:nvSpPr>
        <p:spPr>
          <a:xfrm>
            <a:off x="394138" y="5630922"/>
            <a:ext cx="8740336" cy="954107"/>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rgbClr val="FF0000"/>
                </a:solidFill>
              </a:rPr>
              <a:t>For additional support with attaching documents to the district’s mass notification system for email communication, please contact Justin Swenson with Community Relations.</a:t>
            </a:r>
          </a:p>
          <a:p>
            <a:endParaRPr lang="en-US" sz="800" dirty="0">
              <a:solidFill>
                <a:srgbClr val="FF0000"/>
              </a:solidFill>
            </a:endParaRPr>
          </a:p>
          <a:p>
            <a:pPr algn="ctr"/>
            <a:r>
              <a:rPr lang="en-US" sz="1600" dirty="0">
                <a:solidFill>
                  <a:srgbClr val="FF0000"/>
                </a:solidFill>
              </a:rPr>
              <a:t>Mass Notification Training: </a:t>
            </a:r>
            <a:r>
              <a:rPr lang="en-US" sz="1600" dirty="0">
                <a:hlinkClick r:id="rId2"/>
              </a:rPr>
              <a:t>https://www.stocktonusd.net/Page/11722</a:t>
            </a:r>
            <a:endParaRPr lang="en-US" sz="1600" dirty="0">
              <a:solidFill>
                <a:srgbClr val="FF0000"/>
              </a:solidFill>
            </a:endParaRPr>
          </a:p>
        </p:txBody>
      </p:sp>
      <p:sp>
        <p:nvSpPr>
          <p:cNvPr id="5" name="TextBox 4">
            <a:extLst>
              <a:ext uri="{FF2B5EF4-FFF2-40B4-BE49-F238E27FC236}">
                <a16:creationId xmlns:a16="http://schemas.microsoft.com/office/drawing/2014/main" id="{180978E8-5A9E-4254-AD2B-E46B756FC1F9}"/>
              </a:ext>
            </a:extLst>
          </p:cNvPr>
          <p:cNvSpPr txBox="1"/>
          <p:nvPr/>
        </p:nvSpPr>
        <p:spPr>
          <a:xfrm>
            <a:off x="10020300" y="6578600"/>
            <a:ext cx="1930400" cy="276999"/>
          </a:xfrm>
          <a:prstGeom prst="rect">
            <a:avLst/>
          </a:prstGeom>
          <a:noFill/>
        </p:spPr>
        <p:txBody>
          <a:bodyPr wrap="square" rtlCol="0">
            <a:spAutoFit/>
          </a:bodyPr>
          <a:lstStyle/>
          <a:p>
            <a:pPr algn="ctr"/>
            <a:r>
              <a:rPr lang="en-US" sz="1200" dirty="0"/>
              <a:t>July 2020      Slide 3</a:t>
            </a:r>
          </a:p>
        </p:txBody>
      </p:sp>
    </p:spTree>
    <p:extLst>
      <p:ext uri="{BB962C8B-B14F-4D97-AF65-F5344CB8AC3E}">
        <p14:creationId xmlns:p14="http://schemas.microsoft.com/office/powerpoint/2010/main" val="2721532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137" y="723359"/>
            <a:ext cx="11587655" cy="646331"/>
          </a:xfrm>
          <a:prstGeom prst="rect">
            <a:avLst/>
          </a:prstGeom>
          <a:noFill/>
          <a:ln>
            <a:noFill/>
            <a:prstDash val="solid"/>
          </a:ln>
        </p:spPr>
        <p:txBody>
          <a:bodyPr wrap="square" rtlCol="0">
            <a:spAutoFit/>
          </a:bodyPr>
          <a:lstStyle/>
          <a:p>
            <a:r>
              <a:rPr lang="en-US" sz="3600" dirty="0"/>
              <a:t>Preparing for Virtual Meetings – Guidance (cont’d)</a:t>
            </a:r>
          </a:p>
        </p:txBody>
      </p:sp>
      <p:sp>
        <p:nvSpPr>
          <p:cNvPr id="3" name="Rectangle 2"/>
          <p:cNvSpPr/>
          <p:nvPr/>
        </p:nvSpPr>
        <p:spPr>
          <a:xfrm>
            <a:off x="394137" y="1450372"/>
            <a:ext cx="7460616" cy="4985980"/>
          </a:xfrm>
          <a:prstGeom prst="rect">
            <a:avLst/>
          </a:prstGeom>
        </p:spPr>
        <p:txBody>
          <a:bodyPr wrap="square">
            <a:spAutoFit/>
          </a:bodyPr>
          <a:lstStyle/>
          <a:p>
            <a:pPr lvl="0"/>
            <a:r>
              <a:rPr lang="en-US" sz="2200" b="1" u="sng" dirty="0">
                <a:solidFill>
                  <a:schemeClr val="dk2"/>
                </a:solidFill>
                <a:latin typeface="Nunito"/>
                <a:ea typeface="Nunito"/>
                <a:cs typeface="Nunito"/>
                <a:sym typeface="Nunito"/>
              </a:rPr>
              <a:t>Also,</a:t>
            </a:r>
          </a:p>
          <a:p>
            <a:pPr lvl="0"/>
            <a:endParaRPr lang="en-US" b="1" u="sng" dirty="0">
              <a:solidFill>
                <a:schemeClr val="dk2"/>
              </a:solidFill>
              <a:latin typeface="Nunito"/>
              <a:ea typeface="Nunito"/>
              <a:cs typeface="Nunito"/>
              <a:sym typeface="Nunito"/>
            </a:endParaRPr>
          </a:p>
          <a:p>
            <a:pPr marL="285750" lvl="1" indent="-285750">
              <a:buFont typeface="Arial" panose="020B0604020202020204" pitchFamily="34" charset="0"/>
              <a:buChar char="•"/>
            </a:pPr>
            <a:r>
              <a:rPr lang="en-US" sz="2200" dirty="0">
                <a:solidFill>
                  <a:schemeClr val="dk2"/>
                </a:solidFill>
                <a:latin typeface="Nunito"/>
                <a:ea typeface="Nunito"/>
                <a:cs typeface="Nunito"/>
                <a:sym typeface="Nunito"/>
              </a:rPr>
              <a:t>Ensure it is made clear in your communication that public comments are strictly related to agenda items</a:t>
            </a:r>
          </a:p>
          <a:p>
            <a:pPr marL="0" lvl="1"/>
            <a:endParaRPr lang="en-US" sz="1200" dirty="0">
              <a:solidFill>
                <a:schemeClr val="dk2"/>
              </a:solidFill>
              <a:latin typeface="Nunito"/>
              <a:ea typeface="Nunito"/>
              <a:cs typeface="Nunito"/>
              <a:sym typeface="Nunito"/>
            </a:endParaRPr>
          </a:p>
          <a:p>
            <a:pPr marL="285750" lvl="1" indent="-285750">
              <a:buFont typeface="Arial" panose="020B0604020202020204" pitchFamily="34" charset="0"/>
              <a:buChar char="•"/>
            </a:pPr>
            <a:r>
              <a:rPr lang="en-US" sz="2200" dirty="0">
                <a:solidFill>
                  <a:schemeClr val="dk2"/>
                </a:solidFill>
                <a:latin typeface="Nunito"/>
                <a:ea typeface="Nunito"/>
                <a:cs typeface="Nunito"/>
                <a:sym typeface="Nunito"/>
              </a:rPr>
              <a:t>Within the email, consider offering an alternate forum for parents to share concerns related to COVID-19 to ensure your meeting doesn’t lose its focus</a:t>
            </a:r>
          </a:p>
          <a:p>
            <a:pPr marL="0" lvl="1"/>
            <a:r>
              <a:rPr lang="en-US" sz="1200" dirty="0">
                <a:solidFill>
                  <a:schemeClr val="dk2"/>
                </a:solidFill>
                <a:latin typeface="Nunito"/>
                <a:ea typeface="Nunito"/>
                <a:cs typeface="Nunito"/>
                <a:sym typeface="Nunito"/>
              </a:rPr>
              <a:t> </a:t>
            </a:r>
          </a:p>
          <a:p>
            <a:pPr marL="285750" lvl="1" indent="-285750">
              <a:buFont typeface="Arial" panose="020B0604020202020204" pitchFamily="34" charset="0"/>
              <a:buChar char="•"/>
            </a:pPr>
            <a:r>
              <a:rPr lang="en-US" sz="2200" dirty="0">
                <a:solidFill>
                  <a:schemeClr val="dk2"/>
                </a:solidFill>
                <a:latin typeface="Nunito"/>
                <a:ea typeface="Nunito"/>
                <a:cs typeface="Nunito"/>
                <a:sym typeface="Nunito"/>
              </a:rPr>
              <a:t>Consider translating the email into required languages and having interpretation at the virtual meeting. Ask participants at the beginning of the meeting if they require interpretation and interpret concurrently if necessary.</a:t>
            </a:r>
          </a:p>
          <a:p>
            <a:pPr marL="0" lvl="1"/>
            <a:endParaRPr lang="en-US" sz="1200" dirty="0">
              <a:solidFill>
                <a:schemeClr val="dk2"/>
              </a:solidFill>
              <a:latin typeface="Nunito"/>
              <a:ea typeface="Nunito"/>
              <a:cs typeface="Nunito"/>
              <a:sym typeface="Nunito"/>
            </a:endParaRPr>
          </a:p>
          <a:p>
            <a:pPr marL="285750" lvl="1" indent="-285750">
              <a:buFont typeface="Arial" panose="020B0604020202020204" pitchFamily="34" charset="0"/>
              <a:buChar char="•"/>
            </a:pPr>
            <a:r>
              <a:rPr lang="en-US" sz="2200" dirty="0">
                <a:solidFill>
                  <a:schemeClr val="dk2"/>
                </a:solidFill>
                <a:latin typeface="Nunito"/>
                <a:ea typeface="Nunito"/>
                <a:cs typeface="Nunito"/>
                <a:sym typeface="Nunito"/>
              </a:rPr>
              <a:t>In lieu of a sign-in sheet, take a screenshot/snip of the participant gallery and attach it to the minutes</a:t>
            </a:r>
          </a:p>
        </p:txBody>
      </p:sp>
      <p:sp>
        <p:nvSpPr>
          <p:cNvPr id="4" name="TextBox 3">
            <a:extLst>
              <a:ext uri="{FF2B5EF4-FFF2-40B4-BE49-F238E27FC236}">
                <a16:creationId xmlns:a16="http://schemas.microsoft.com/office/drawing/2014/main" id="{5B239072-BA68-4C0A-BECA-90DC4F10758C}"/>
              </a:ext>
            </a:extLst>
          </p:cNvPr>
          <p:cNvSpPr txBox="1"/>
          <p:nvPr/>
        </p:nvSpPr>
        <p:spPr>
          <a:xfrm>
            <a:off x="8127369" y="1499659"/>
            <a:ext cx="3854424" cy="3077766"/>
          </a:xfrm>
          <a:prstGeom prst="rect">
            <a:avLst/>
          </a:prstGeom>
          <a:noFill/>
          <a:ln w="57150">
            <a:solidFill>
              <a:srgbClr val="0C2A52"/>
            </a:solidFill>
            <a:prstDash val="solid"/>
          </a:ln>
        </p:spPr>
        <p:txBody>
          <a:bodyPr wrap="square" rtlCol="0">
            <a:spAutoFit/>
          </a:bodyPr>
          <a:lstStyle/>
          <a:p>
            <a:pPr algn="ctr"/>
            <a:r>
              <a:rPr lang="en-US" sz="2600" b="1" dirty="0">
                <a:solidFill>
                  <a:srgbClr val="FF9900"/>
                </a:solidFill>
                <a:effectLst>
                  <a:outerShdw blurRad="38100" dist="38100" dir="2700000" algn="tl">
                    <a:srgbClr val="000000">
                      <a:alpha val="43137"/>
                    </a:srgbClr>
                  </a:outerShdw>
                </a:effectLst>
              </a:rPr>
              <a:t>Templates</a:t>
            </a:r>
            <a:r>
              <a:rPr lang="en-US" sz="2600" b="1" dirty="0">
                <a:solidFill>
                  <a:srgbClr val="FF0000"/>
                </a:solidFill>
                <a:effectLst>
                  <a:outerShdw blurRad="38100" dist="38100" dir="2700000" algn="tl">
                    <a:srgbClr val="000000">
                      <a:alpha val="43137"/>
                    </a:srgbClr>
                  </a:outerShdw>
                </a:effectLst>
              </a:rPr>
              <a:t>*</a:t>
            </a:r>
            <a:r>
              <a:rPr lang="en-US" sz="2600" b="1" dirty="0">
                <a:solidFill>
                  <a:srgbClr val="FF9900"/>
                </a:solidFill>
                <a:effectLst>
                  <a:outerShdw blurRad="38100" dist="38100" dir="2700000" algn="tl">
                    <a:srgbClr val="000000">
                      <a:alpha val="43137"/>
                    </a:srgbClr>
                  </a:outerShdw>
                </a:effectLst>
              </a:rPr>
              <a:t>:</a:t>
            </a:r>
          </a:p>
          <a:p>
            <a:endParaRPr lang="en-US" sz="800" dirty="0"/>
          </a:p>
          <a:p>
            <a:pPr marL="285750" indent="-285750">
              <a:buFont typeface="Arial" panose="020B0604020202020204" pitchFamily="34" charset="0"/>
              <a:buChar char="•"/>
            </a:pPr>
            <a:r>
              <a:rPr lang="en-US" sz="1400" dirty="0"/>
              <a:t>Ensure the correct templates are being used.</a:t>
            </a:r>
          </a:p>
          <a:p>
            <a:pPr marL="285750" indent="-285750">
              <a:buFont typeface="Arial" panose="020B0604020202020204" pitchFamily="34" charset="0"/>
              <a:buChar char="•"/>
            </a:pPr>
            <a:r>
              <a:rPr lang="en-US" sz="1400" dirty="0"/>
              <a:t>Ensure the appropriate topics are being discussed and wording meets compliance.</a:t>
            </a:r>
          </a:p>
          <a:p>
            <a:pPr marL="285750" indent="-285750">
              <a:buFont typeface="Arial" panose="020B0604020202020204" pitchFamily="34" charset="0"/>
              <a:buChar char="•"/>
            </a:pPr>
            <a:endParaRPr lang="en-US" sz="800" dirty="0"/>
          </a:p>
          <a:p>
            <a:r>
              <a:rPr lang="en-US" sz="1400" b="1" dirty="0">
                <a:solidFill>
                  <a:srgbClr val="FF8500"/>
                </a:solidFill>
              </a:rPr>
              <a:t>SSC:</a:t>
            </a:r>
            <a:r>
              <a:rPr lang="en-US" sz="1400" dirty="0">
                <a:solidFill>
                  <a:srgbClr val="FF8500"/>
                </a:solidFill>
              </a:rPr>
              <a:t> </a:t>
            </a:r>
          </a:p>
          <a:p>
            <a:pPr marL="285750" indent="-285750">
              <a:buFont typeface="Arial" panose="020B0604020202020204" pitchFamily="34" charset="0"/>
              <a:buChar char="•"/>
            </a:pPr>
            <a:r>
              <a:rPr lang="en-US" sz="1400" dirty="0">
                <a:hlinkClick r:id="rId2"/>
              </a:rPr>
              <a:t>https://www.stocktonusd.net/Page/2675</a:t>
            </a:r>
            <a:endParaRPr lang="en-US" sz="1400" dirty="0"/>
          </a:p>
          <a:p>
            <a:pPr marL="285750" indent="-285750">
              <a:buFont typeface="Arial" panose="020B0604020202020204" pitchFamily="34" charset="0"/>
              <a:buChar char="•"/>
            </a:pPr>
            <a:r>
              <a:rPr lang="en-US" sz="1400" dirty="0"/>
              <a:t>Title1Crate – gray documents</a:t>
            </a:r>
          </a:p>
          <a:p>
            <a:r>
              <a:rPr lang="en-US" sz="1400" b="1" dirty="0">
                <a:solidFill>
                  <a:srgbClr val="FF8500"/>
                </a:solidFill>
              </a:rPr>
              <a:t>ELAC:</a:t>
            </a:r>
            <a:r>
              <a:rPr lang="en-US" sz="1400" dirty="0"/>
              <a:t> </a:t>
            </a:r>
          </a:p>
          <a:p>
            <a:pPr marL="285750" indent="-285750">
              <a:buFont typeface="Arial" panose="020B0604020202020204" pitchFamily="34" charset="0"/>
              <a:buChar char="•"/>
            </a:pPr>
            <a:r>
              <a:rPr lang="en-US" sz="1400" dirty="0"/>
              <a:t>Shared folder on Goggle Drive.</a:t>
            </a:r>
          </a:p>
          <a:p>
            <a:pPr marL="285750" indent="-285750">
              <a:buFont typeface="Arial" panose="020B0604020202020204" pitchFamily="34" charset="0"/>
              <a:buChar char="•"/>
            </a:pPr>
            <a:endParaRPr lang="en-US" sz="1400" dirty="0"/>
          </a:p>
          <a:p>
            <a:pPr algn="ctr"/>
            <a:r>
              <a:rPr lang="en-US" sz="1400" dirty="0">
                <a:solidFill>
                  <a:srgbClr val="FF0000"/>
                </a:solidFill>
              </a:rPr>
              <a:t>*</a:t>
            </a:r>
            <a:r>
              <a:rPr lang="en-US" sz="1200" dirty="0">
                <a:solidFill>
                  <a:srgbClr val="FF0000"/>
                </a:solidFill>
              </a:rPr>
              <a:t>Using old/outdated templates </a:t>
            </a:r>
          </a:p>
          <a:p>
            <a:pPr algn="ctr"/>
            <a:r>
              <a:rPr lang="en-US" sz="1200" dirty="0">
                <a:solidFill>
                  <a:srgbClr val="FF0000"/>
                </a:solidFill>
              </a:rPr>
              <a:t>could delay actions and approvals.</a:t>
            </a:r>
          </a:p>
        </p:txBody>
      </p:sp>
      <p:sp>
        <p:nvSpPr>
          <p:cNvPr id="6" name="TextBox 5">
            <a:extLst>
              <a:ext uri="{FF2B5EF4-FFF2-40B4-BE49-F238E27FC236}">
                <a16:creationId xmlns:a16="http://schemas.microsoft.com/office/drawing/2014/main" id="{C4B32DF3-45FC-492D-8DBD-E1AE9DF16760}"/>
              </a:ext>
            </a:extLst>
          </p:cNvPr>
          <p:cNvSpPr txBox="1"/>
          <p:nvPr/>
        </p:nvSpPr>
        <p:spPr>
          <a:xfrm>
            <a:off x="10020300" y="6578600"/>
            <a:ext cx="1930400" cy="276999"/>
          </a:xfrm>
          <a:prstGeom prst="rect">
            <a:avLst/>
          </a:prstGeom>
          <a:noFill/>
        </p:spPr>
        <p:txBody>
          <a:bodyPr wrap="square" rtlCol="0">
            <a:spAutoFit/>
          </a:bodyPr>
          <a:lstStyle/>
          <a:p>
            <a:pPr algn="ctr"/>
            <a:r>
              <a:rPr lang="en-US" sz="1200" dirty="0"/>
              <a:t>July 2020      Slide 4</a:t>
            </a:r>
          </a:p>
        </p:txBody>
      </p:sp>
    </p:spTree>
    <p:extLst>
      <p:ext uri="{BB962C8B-B14F-4D97-AF65-F5344CB8AC3E}">
        <p14:creationId xmlns:p14="http://schemas.microsoft.com/office/powerpoint/2010/main" val="268677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F8EEB7-0A2D-4B55-B7CA-CBFD30E27669}"/>
              </a:ext>
            </a:extLst>
          </p:cNvPr>
          <p:cNvSpPr txBox="1"/>
          <p:nvPr/>
        </p:nvSpPr>
        <p:spPr>
          <a:xfrm>
            <a:off x="394138" y="804041"/>
            <a:ext cx="11587655" cy="646331"/>
          </a:xfrm>
          <a:prstGeom prst="rect">
            <a:avLst/>
          </a:prstGeom>
          <a:noFill/>
        </p:spPr>
        <p:txBody>
          <a:bodyPr wrap="square" rtlCol="0">
            <a:spAutoFit/>
          </a:bodyPr>
          <a:lstStyle/>
          <a:p>
            <a:r>
              <a:rPr lang="en-US" sz="3600" dirty="0"/>
              <a:t>Conducting Virtual Meetings – Guidance</a:t>
            </a:r>
          </a:p>
        </p:txBody>
      </p:sp>
      <p:sp>
        <p:nvSpPr>
          <p:cNvPr id="5" name="TextBox 4">
            <a:extLst>
              <a:ext uri="{FF2B5EF4-FFF2-40B4-BE49-F238E27FC236}">
                <a16:creationId xmlns:a16="http://schemas.microsoft.com/office/drawing/2014/main" id="{402C3FAD-BFD9-47D7-85ED-F506C2A231E2}"/>
              </a:ext>
            </a:extLst>
          </p:cNvPr>
          <p:cNvSpPr txBox="1"/>
          <p:nvPr/>
        </p:nvSpPr>
        <p:spPr>
          <a:xfrm>
            <a:off x="2135494" y="4041231"/>
            <a:ext cx="6563901" cy="2554545"/>
          </a:xfrm>
          <a:prstGeom prst="rect">
            <a:avLst/>
          </a:prstGeom>
          <a:noFill/>
          <a:ln w="57150">
            <a:solidFill>
              <a:srgbClr val="0C2A52"/>
            </a:solidFill>
            <a:prstDash val="solid"/>
          </a:ln>
        </p:spPr>
        <p:txBody>
          <a:bodyPr wrap="square" rtlCol="0">
            <a:spAutoFit/>
          </a:bodyPr>
          <a:lstStyle/>
          <a:p>
            <a:pPr algn="ctr"/>
            <a:r>
              <a:rPr lang="en-US" sz="2600" b="1" dirty="0">
                <a:solidFill>
                  <a:srgbClr val="FF9900"/>
                </a:solidFill>
                <a:effectLst>
                  <a:outerShdw blurRad="38100" dist="38100" dir="2700000" algn="tl">
                    <a:srgbClr val="000000">
                      <a:alpha val="43137"/>
                    </a:srgbClr>
                  </a:outerShdw>
                </a:effectLst>
              </a:rPr>
              <a:t>Establish Quorum:</a:t>
            </a:r>
          </a:p>
          <a:p>
            <a:endParaRPr lang="en-US" sz="800" dirty="0"/>
          </a:p>
          <a:p>
            <a:pPr algn="ctr"/>
            <a:r>
              <a:rPr lang="en-US" dirty="0"/>
              <a:t>Know what your bylaws require to meet quorum.</a:t>
            </a:r>
          </a:p>
          <a:p>
            <a:endParaRPr lang="en-US" sz="800" dirty="0"/>
          </a:p>
          <a:p>
            <a:pPr marL="285750" indent="-285750">
              <a:buFont typeface="Arial" panose="020B0604020202020204" pitchFamily="34" charset="0"/>
              <a:buChar char="•"/>
            </a:pPr>
            <a:r>
              <a:rPr lang="en-US" b="1" dirty="0"/>
              <a:t>ELAC quorum</a:t>
            </a:r>
          </a:p>
          <a:p>
            <a:pPr marL="742950" lvl="1" indent="-285750">
              <a:buFont typeface="Arial" panose="020B0604020202020204" pitchFamily="34" charset="0"/>
              <a:buChar char="•"/>
            </a:pPr>
            <a:r>
              <a:rPr lang="en-US" sz="1600" dirty="0"/>
              <a:t>51% of members</a:t>
            </a:r>
          </a:p>
          <a:p>
            <a:pPr marL="285750" indent="-285750">
              <a:buFont typeface="Arial" panose="020B0604020202020204" pitchFamily="34" charset="0"/>
              <a:buChar char="•"/>
            </a:pPr>
            <a:r>
              <a:rPr lang="en-US" b="1" dirty="0"/>
              <a:t>SSC quorum</a:t>
            </a:r>
          </a:p>
          <a:p>
            <a:pPr marL="742950" lvl="1" indent="-285750">
              <a:buFont typeface="Arial" panose="020B0604020202020204" pitchFamily="34" charset="0"/>
              <a:buChar char="•"/>
            </a:pPr>
            <a:r>
              <a:rPr lang="en-US" sz="1600" u="sng" dirty="0"/>
              <a:t>K-8</a:t>
            </a:r>
            <a:r>
              <a:rPr lang="en-US" sz="1600" dirty="0"/>
              <a:t> at minimum six (6) members must participate</a:t>
            </a:r>
          </a:p>
          <a:p>
            <a:pPr marL="742950" lvl="1" indent="-285750">
              <a:buFont typeface="Arial" panose="020B0604020202020204" pitchFamily="34" charset="0"/>
              <a:buChar char="•"/>
            </a:pPr>
            <a:r>
              <a:rPr lang="en-US" sz="1600" u="sng" dirty="0"/>
              <a:t>Secondary</a:t>
            </a:r>
            <a:r>
              <a:rPr lang="en-US" sz="1600" dirty="0"/>
              <a:t> at minimum seven (7) members must participate</a:t>
            </a:r>
          </a:p>
          <a:p>
            <a:pPr lvl="1"/>
            <a:endParaRPr lang="en-US" sz="1600" dirty="0"/>
          </a:p>
        </p:txBody>
      </p:sp>
      <p:sp>
        <p:nvSpPr>
          <p:cNvPr id="9" name="TextBox 8">
            <a:extLst>
              <a:ext uri="{FF2B5EF4-FFF2-40B4-BE49-F238E27FC236}">
                <a16:creationId xmlns:a16="http://schemas.microsoft.com/office/drawing/2014/main" id="{3EC15C63-B180-4DCB-ACAA-C1F93DF94C4D}"/>
              </a:ext>
            </a:extLst>
          </p:cNvPr>
          <p:cNvSpPr txBox="1"/>
          <p:nvPr/>
        </p:nvSpPr>
        <p:spPr>
          <a:xfrm>
            <a:off x="496369" y="1762301"/>
            <a:ext cx="5069544" cy="2031325"/>
          </a:xfrm>
          <a:prstGeom prst="rect">
            <a:avLst/>
          </a:prstGeom>
          <a:noFill/>
          <a:ln w="57150">
            <a:solidFill>
              <a:srgbClr val="0C2A52"/>
            </a:solidFill>
            <a:prstDash val="solid"/>
          </a:ln>
        </p:spPr>
        <p:txBody>
          <a:bodyPr wrap="square" rtlCol="0">
            <a:spAutoFit/>
          </a:bodyPr>
          <a:lstStyle/>
          <a:p>
            <a:pPr algn="ctr"/>
            <a:r>
              <a:rPr lang="en-US" sz="2600" b="1" dirty="0">
                <a:solidFill>
                  <a:srgbClr val="FF9900"/>
                </a:solidFill>
                <a:effectLst>
                  <a:outerShdw blurRad="38100" dist="38100" dir="2700000" algn="tl">
                    <a:srgbClr val="000000">
                      <a:alpha val="43137"/>
                    </a:srgbClr>
                  </a:outerShdw>
                </a:effectLst>
              </a:rPr>
              <a:t>Confirm Participants:</a:t>
            </a:r>
          </a:p>
          <a:p>
            <a:endParaRPr lang="en-US" sz="800" dirty="0"/>
          </a:p>
          <a:p>
            <a:pPr algn="ctr"/>
            <a:r>
              <a:rPr lang="en-US" dirty="0"/>
              <a:t>Take roll for attendance.</a:t>
            </a:r>
          </a:p>
          <a:p>
            <a:endParaRPr lang="en-US" sz="800" dirty="0"/>
          </a:p>
          <a:p>
            <a:pPr marL="285750" indent="-285750">
              <a:buFont typeface="Arial" panose="020B0604020202020204" pitchFamily="34" charset="0"/>
              <a:buChar char="•"/>
            </a:pPr>
            <a:r>
              <a:rPr lang="en-US" b="1" dirty="0"/>
              <a:t>Take a Screenshot or Picture of Participant List</a:t>
            </a:r>
          </a:p>
          <a:p>
            <a:pPr marL="285750" indent="-285750">
              <a:buFont typeface="Arial" panose="020B0604020202020204" pitchFamily="34" charset="0"/>
              <a:buChar char="•"/>
            </a:pPr>
            <a:r>
              <a:rPr lang="en-US" b="1" dirty="0"/>
              <a:t>Use the Chat Box to record attendance</a:t>
            </a:r>
          </a:p>
          <a:p>
            <a:pPr marL="285750" indent="-285750">
              <a:buFont typeface="Arial" panose="020B0604020202020204" pitchFamily="34" charset="0"/>
              <a:buChar char="•"/>
            </a:pPr>
            <a:r>
              <a:rPr lang="en-US" b="1" dirty="0"/>
              <a:t>Use voting/polling feature </a:t>
            </a:r>
            <a:r>
              <a:rPr lang="en-US" sz="1200" b="1" dirty="0"/>
              <a:t>(Zoom requires a subscription.)</a:t>
            </a:r>
          </a:p>
          <a:p>
            <a:pPr lvl="1"/>
            <a:endParaRPr lang="en-US" sz="1200" dirty="0"/>
          </a:p>
        </p:txBody>
      </p:sp>
      <p:sp>
        <p:nvSpPr>
          <p:cNvPr id="11" name="TextBox 10">
            <a:extLst>
              <a:ext uri="{FF2B5EF4-FFF2-40B4-BE49-F238E27FC236}">
                <a16:creationId xmlns:a16="http://schemas.microsoft.com/office/drawing/2014/main" id="{A15739C7-88D0-463E-AF21-F6BAE908CADE}"/>
              </a:ext>
            </a:extLst>
          </p:cNvPr>
          <p:cNvSpPr txBox="1"/>
          <p:nvPr/>
        </p:nvSpPr>
        <p:spPr>
          <a:xfrm>
            <a:off x="6096000" y="1760916"/>
            <a:ext cx="5740084" cy="2062103"/>
          </a:xfrm>
          <a:prstGeom prst="rect">
            <a:avLst/>
          </a:prstGeom>
          <a:noFill/>
          <a:ln w="57150">
            <a:solidFill>
              <a:srgbClr val="0C2A52"/>
            </a:solidFill>
            <a:prstDash val="solid"/>
          </a:ln>
        </p:spPr>
        <p:txBody>
          <a:bodyPr wrap="square" rtlCol="0">
            <a:spAutoFit/>
          </a:bodyPr>
          <a:lstStyle/>
          <a:p>
            <a:pPr algn="ctr"/>
            <a:r>
              <a:rPr lang="en-US" sz="2600" b="1" dirty="0">
                <a:solidFill>
                  <a:srgbClr val="FF9900"/>
                </a:solidFill>
                <a:effectLst>
                  <a:outerShdw blurRad="38100" dist="38100" dir="2700000" algn="tl">
                    <a:srgbClr val="000000">
                      <a:alpha val="43137"/>
                    </a:srgbClr>
                  </a:outerShdw>
                </a:effectLst>
              </a:rPr>
              <a:t>Actions/Voting:</a:t>
            </a:r>
          </a:p>
          <a:p>
            <a:endParaRPr lang="en-US" sz="800" dirty="0"/>
          </a:p>
          <a:p>
            <a:pPr algn="ctr"/>
            <a:r>
              <a:rPr lang="en-US" dirty="0"/>
              <a:t>Discuss topic, obtain motion &amp; second, then call for vote.</a:t>
            </a:r>
          </a:p>
          <a:p>
            <a:endParaRPr lang="en-US" sz="800" dirty="0"/>
          </a:p>
          <a:p>
            <a:pPr marL="285750" indent="-285750">
              <a:buFont typeface="Arial" panose="020B0604020202020204" pitchFamily="34" charset="0"/>
              <a:buChar char="•"/>
            </a:pPr>
            <a:r>
              <a:rPr lang="en-US" b="1" dirty="0"/>
              <a:t>Use the Chat Box to record voting by members</a:t>
            </a:r>
          </a:p>
          <a:p>
            <a:pPr marL="285750" indent="-285750">
              <a:buFont typeface="Arial" panose="020B0604020202020204" pitchFamily="34" charset="0"/>
              <a:buChar char="•"/>
            </a:pPr>
            <a:r>
              <a:rPr lang="en-US" b="1" dirty="0"/>
              <a:t>Use “raise hand” feature</a:t>
            </a:r>
          </a:p>
          <a:p>
            <a:pPr marL="285750" indent="-285750">
              <a:buFont typeface="Arial" panose="020B0604020202020204" pitchFamily="34" charset="0"/>
              <a:buChar char="•"/>
            </a:pPr>
            <a:r>
              <a:rPr lang="en-US" b="1" dirty="0"/>
              <a:t>Use voting/polling feature </a:t>
            </a:r>
            <a:r>
              <a:rPr lang="en-US" sz="1400" b="1" dirty="0"/>
              <a:t>(Zoom requires a subscription.)</a:t>
            </a:r>
          </a:p>
          <a:p>
            <a:pPr lvl="1"/>
            <a:endParaRPr lang="en-US" sz="1400" dirty="0"/>
          </a:p>
        </p:txBody>
      </p:sp>
      <p:sp>
        <p:nvSpPr>
          <p:cNvPr id="2" name="TextBox 1">
            <a:extLst>
              <a:ext uri="{FF2B5EF4-FFF2-40B4-BE49-F238E27FC236}">
                <a16:creationId xmlns:a16="http://schemas.microsoft.com/office/drawing/2014/main" id="{028E05A7-C283-4910-AFE4-802F258AB25C}"/>
              </a:ext>
            </a:extLst>
          </p:cNvPr>
          <p:cNvSpPr txBox="1"/>
          <p:nvPr/>
        </p:nvSpPr>
        <p:spPr>
          <a:xfrm>
            <a:off x="10020300" y="6578600"/>
            <a:ext cx="1930400" cy="276999"/>
          </a:xfrm>
          <a:prstGeom prst="rect">
            <a:avLst/>
          </a:prstGeom>
          <a:noFill/>
        </p:spPr>
        <p:txBody>
          <a:bodyPr wrap="square" rtlCol="0">
            <a:spAutoFit/>
          </a:bodyPr>
          <a:lstStyle/>
          <a:p>
            <a:pPr algn="ctr"/>
            <a:r>
              <a:rPr lang="en-US" sz="1200" dirty="0"/>
              <a:t>July 2020      Slide 5</a:t>
            </a:r>
          </a:p>
        </p:txBody>
      </p:sp>
    </p:spTree>
    <p:extLst>
      <p:ext uri="{BB962C8B-B14F-4D97-AF65-F5344CB8AC3E}">
        <p14:creationId xmlns:p14="http://schemas.microsoft.com/office/powerpoint/2010/main" val="2456199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353DCB2-A537-4A10-A02E-F33AC3A1AB47}"/>
              </a:ext>
            </a:extLst>
          </p:cNvPr>
          <p:cNvSpPr txBox="1"/>
          <p:nvPr/>
        </p:nvSpPr>
        <p:spPr>
          <a:xfrm>
            <a:off x="8842987" y="4311058"/>
            <a:ext cx="3152124" cy="2148602"/>
          </a:xfrm>
          <a:prstGeom prst="rect">
            <a:avLst/>
          </a:prstGeom>
          <a:solidFill>
            <a:schemeClr val="bg1">
              <a:lumMod val="85000"/>
            </a:schemeClr>
          </a:solidFill>
          <a:ln w="57150">
            <a:solidFill>
              <a:srgbClr val="FF8500"/>
            </a:solidFill>
            <a:prstDash val="sysDot"/>
            <a:extLst>
              <a:ext uri="{C807C97D-BFC1-408E-A445-0C87EB9F89A2}">
                <ask:lineSketchStyleProps xmlns:ask="http://schemas.microsoft.com/office/drawing/2018/sketchyshapes" sd="2297866276">
                  <a:custGeom>
                    <a:avLst/>
                    <a:gdLst>
                      <a:gd name="connsiteX0" fmla="*/ 0 w 2202622"/>
                      <a:gd name="connsiteY0" fmla="*/ 0 h 1986121"/>
                      <a:gd name="connsiteX1" fmla="*/ 572682 w 2202622"/>
                      <a:gd name="connsiteY1" fmla="*/ 0 h 1986121"/>
                      <a:gd name="connsiteX2" fmla="*/ 1145363 w 2202622"/>
                      <a:gd name="connsiteY2" fmla="*/ 0 h 1986121"/>
                      <a:gd name="connsiteX3" fmla="*/ 1718045 w 2202622"/>
                      <a:gd name="connsiteY3" fmla="*/ 0 h 1986121"/>
                      <a:gd name="connsiteX4" fmla="*/ 2202622 w 2202622"/>
                      <a:gd name="connsiteY4" fmla="*/ 0 h 1986121"/>
                      <a:gd name="connsiteX5" fmla="*/ 2202622 w 2202622"/>
                      <a:gd name="connsiteY5" fmla="*/ 476669 h 1986121"/>
                      <a:gd name="connsiteX6" fmla="*/ 2202622 w 2202622"/>
                      <a:gd name="connsiteY6" fmla="*/ 933477 h 1986121"/>
                      <a:gd name="connsiteX7" fmla="*/ 2202622 w 2202622"/>
                      <a:gd name="connsiteY7" fmla="*/ 1430007 h 1986121"/>
                      <a:gd name="connsiteX8" fmla="*/ 2202622 w 2202622"/>
                      <a:gd name="connsiteY8" fmla="*/ 1986121 h 1986121"/>
                      <a:gd name="connsiteX9" fmla="*/ 1696019 w 2202622"/>
                      <a:gd name="connsiteY9" fmla="*/ 1986121 h 1986121"/>
                      <a:gd name="connsiteX10" fmla="*/ 1211442 w 2202622"/>
                      <a:gd name="connsiteY10" fmla="*/ 1986121 h 1986121"/>
                      <a:gd name="connsiteX11" fmla="*/ 726865 w 2202622"/>
                      <a:gd name="connsiteY11" fmla="*/ 1986121 h 1986121"/>
                      <a:gd name="connsiteX12" fmla="*/ 0 w 2202622"/>
                      <a:gd name="connsiteY12" fmla="*/ 1986121 h 1986121"/>
                      <a:gd name="connsiteX13" fmla="*/ 0 w 2202622"/>
                      <a:gd name="connsiteY13" fmla="*/ 1549174 h 1986121"/>
                      <a:gd name="connsiteX14" fmla="*/ 0 w 2202622"/>
                      <a:gd name="connsiteY14" fmla="*/ 1032783 h 1986121"/>
                      <a:gd name="connsiteX15" fmla="*/ 0 w 2202622"/>
                      <a:gd name="connsiteY15" fmla="*/ 496530 h 1986121"/>
                      <a:gd name="connsiteX16" fmla="*/ 0 w 2202622"/>
                      <a:gd name="connsiteY16" fmla="*/ 0 h 1986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02622" h="1986121" extrusionOk="0">
                        <a:moveTo>
                          <a:pt x="0" y="0"/>
                        </a:moveTo>
                        <a:cubicBezTo>
                          <a:pt x="166834" y="-14035"/>
                          <a:pt x="346190" y="59006"/>
                          <a:pt x="572682" y="0"/>
                        </a:cubicBezTo>
                        <a:cubicBezTo>
                          <a:pt x="799174" y="-59006"/>
                          <a:pt x="953769" y="41077"/>
                          <a:pt x="1145363" y="0"/>
                        </a:cubicBezTo>
                        <a:cubicBezTo>
                          <a:pt x="1336957" y="-41077"/>
                          <a:pt x="1507026" y="17392"/>
                          <a:pt x="1718045" y="0"/>
                        </a:cubicBezTo>
                        <a:cubicBezTo>
                          <a:pt x="1929064" y="-17392"/>
                          <a:pt x="2005711" y="21320"/>
                          <a:pt x="2202622" y="0"/>
                        </a:cubicBezTo>
                        <a:cubicBezTo>
                          <a:pt x="2214100" y="187379"/>
                          <a:pt x="2176198" y="288493"/>
                          <a:pt x="2202622" y="476669"/>
                        </a:cubicBezTo>
                        <a:cubicBezTo>
                          <a:pt x="2229046" y="664845"/>
                          <a:pt x="2172997" y="798228"/>
                          <a:pt x="2202622" y="933477"/>
                        </a:cubicBezTo>
                        <a:cubicBezTo>
                          <a:pt x="2232247" y="1068726"/>
                          <a:pt x="2185512" y="1188285"/>
                          <a:pt x="2202622" y="1430007"/>
                        </a:cubicBezTo>
                        <a:cubicBezTo>
                          <a:pt x="2219732" y="1671729"/>
                          <a:pt x="2202274" y="1828027"/>
                          <a:pt x="2202622" y="1986121"/>
                        </a:cubicBezTo>
                        <a:cubicBezTo>
                          <a:pt x="2100670" y="2023410"/>
                          <a:pt x="1893767" y="1967394"/>
                          <a:pt x="1696019" y="1986121"/>
                        </a:cubicBezTo>
                        <a:cubicBezTo>
                          <a:pt x="1498271" y="2004848"/>
                          <a:pt x="1445837" y="1936933"/>
                          <a:pt x="1211442" y="1986121"/>
                        </a:cubicBezTo>
                        <a:cubicBezTo>
                          <a:pt x="977047" y="2035309"/>
                          <a:pt x="845345" y="1951621"/>
                          <a:pt x="726865" y="1986121"/>
                        </a:cubicBezTo>
                        <a:cubicBezTo>
                          <a:pt x="608385" y="2020621"/>
                          <a:pt x="191882" y="1944500"/>
                          <a:pt x="0" y="1986121"/>
                        </a:cubicBezTo>
                        <a:cubicBezTo>
                          <a:pt x="-36060" y="1772386"/>
                          <a:pt x="13583" y="1638406"/>
                          <a:pt x="0" y="1549174"/>
                        </a:cubicBezTo>
                        <a:cubicBezTo>
                          <a:pt x="-13583" y="1459942"/>
                          <a:pt x="46" y="1162714"/>
                          <a:pt x="0" y="1032783"/>
                        </a:cubicBezTo>
                        <a:cubicBezTo>
                          <a:pt x="-46" y="902852"/>
                          <a:pt x="2342" y="629807"/>
                          <a:pt x="0" y="496530"/>
                        </a:cubicBezTo>
                        <a:cubicBezTo>
                          <a:pt x="-2342" y="363253"/>
                          <a:pt x="12895" y="228720"/>
                          <a:pt x="0" y="0"/>
                        </a:cubicBezTo>
                        <a:close/>
                      </a:path>
                    </a:pathLst>
                  </a:custGeom>
                  <ask:type>
                    <ask:lineSketchNone/>
                  </ask:type>
                </ask:lineSketchStyleProps>
              </a:ext>
            </a:extLst>
          </a:ln>
        </p:spPr>
        <p:txBody>
          <a:bodyPr wrap="square" rtlCol="0">
            <a:spAutoFit/>
          </a:bodyPr>
          <a:lstStyle/>
          <a:p>
            <a:pPr marL="0" marR="0" algn="ctr">
              <a:lnSpc>
                <a:spcPct val="107000"/>
              </a:lnSpc>
              <a:spcBef>
                <a:spcPts val="0"/>
              </a:spcBef>
              <a:spcAft>
                <a:spcPts val="800"/>
              </a:spcAft>
            </a:pPr>
            <a:r>
              <a:rPr lang="en-US" sz="2000" dirty="0">
                <a:solidFill>
                  <a:srgbClr val="0C2A52"/>
                </a:solidFill>
                <a:effectLst/>
                <a:latin typeface="Times New Roman" panose="02020603050405020304" pitchFamily="18" charset="0"/>
                <a:ea typeface="Calibri" panose="020F0502020204030204" pitchFamily="34" charset="0"/>
                <a:cs typeface="Times New Roman" panose="02020603050405020304" pitchFamily="18" charset="0"/>
              </a:rPr>
              <a:t>Recording:</a:t>
            </a:r>
          </a:p>
          <a:p>
            <a:pPr marL="0" marR="0" algn="ctr">
              <a:lnSpc>
                <a:spcPct val="107000"/>
              </a:lnSpc>
              <a:spcBef>
                <a:spcPts val="0"/>
              </a:spcBef>
              <a:spcAft>
                <a:spcPts val="800"/>
              </a:spcAft>
            </a:pPr>
            <a:r>
              <a:rPr lang="en-US" sz="2000" dirty="0">
                <a:solidFill>
                  <a:srgbClr val="0C2A52"/>
                </a:solidFill>
                <a:effectLst/>
                <a:latin typeface="Times New Roman" panose="02020603050405020304" pitchFamily="18" charset="0"/>
                <a:ea typeface="Calibri" panose="020F0502020204030204" pitchFamily="34" charset="0"/>
                <a:cs typeface="Times New Roman" panose="02020603050405020304" pitchFamily="18" charset="0"/>
              </a:rPr>
              <a:t>Recording the meeting is a way to refer to activity to develop the minutes, but they are not to replace the written minutes. </a:t>
            </a:r>
            <a:endParaRPr lang="en-US" dirty="0">
              <a:solidFill>
                <a:srgbClr val="0C2A52"/>
              </a:solidFill>
              <a:effectLst/>
              <a:latin typeface="Times" panose="02020603050405020304" pitchFamily="18" charset="0"/>
              <a:ea typeface="Times"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42192091-D67A-4849-BEFC-588692A6E489}"/>
              </a:ext>
            </a:extLst>
          </p:cNvPr>
          <p:cNvSpPr txBox="1"/>
          <p:nvPr/>
        </p:nvSpPr>
        <p:spPr>
          <a:xfrm>
            <a:off x="128026" y="0"/>
            <a:ext cx="8419626" cy="4679486"/>
          </a:xfrm>
          <a:prstGeom prst="rect">
            <a:avLst/>
          </a:prstGeom>
          <a:noFill/>
        </p:spPr>
        <p:txBody>
          <a:bodyPr wrap="square" rtlCol="0">
            <a:spAutoFit/>
          </a:bodyPr>
          <a:lstStyle/>
          <a:p>
            <a:pPr algn="ctr"/>
            <a:r>
              <a:rPr lang="en-US" sz="3600" b="1" dirty="0">
                <a:solidFill>
                  <a:srgbClr val="FF9900"/>
                </a:solidFill>
              </a:rPr>
              <a:t>Minutes Include:</a:t>
            </a:r>
          </a:p>
          <a:p>
            <a:pPr marL="342900" lvl="0" indent="-342900">
              <a:lnSpc>
                <a:spcPct val="107000"/>
              </a:lnSpc>
              <a:spcBef>
                <a:spcPts val="0"/>
              </a:spcBef>
              <a:spcAft>
                <a:spcPts val="800"/>
              </a:spcAft>
              <a:buFont typeface="Symbol" panose="05050102010706020507" pitchFamily="18" charset="2"/>
              <a:buChar char=""/>
            </a:pPr>
            <a:r>
              <a:rPr lang="en-US" sz="2200" dirty="0">
                <a:solidFill>
                  <a:schemeClr val="bg1"/>
                </a:solidFill>
                <a:latin typeface="Nunito"/>
              </a:rPr>
              <a:t>Points of discussion including summary of questions and conversation</a:t>
            </a:r>
          </a:p>
          <a:p>
            <a:pPr marL="342900" lvl="0" indent="-342900">
              <a:lnSpc>
                <a:spcPct val="107000"/>
              </a:lnSpc>
              <a:spcBef>
                <a:spcPts val="0"/>
              </a:spcBef>
              <a:spcAft>
                <a:spcPts val="800"/>
              </a:spcAft>
              <a:buFont typeface="Symbol" panose="05050102010706020507" pitchFamily="18" charset="2"/>
              <a:buChar char=""/>
            </a:pPr>
            <a:r>
              <a:rPr lang="en-US" sz="2200" dirty="0">
                <a:solidFill>
                  <a:schemeClr val="bg1"/>
                </a:solidFill>
                <a:latin typeface="Nunito"/>
              </a:rPr>
              <a:t>Detailed account of specific information such as dollar amounts and transfers of allocated funds, description of summarized data information, and changes to the School Plan for Student Achievement document</a:t>
            </a:r>
          </a:p>
          <a:p>
            <a:pPr marL="342900" lvl="0" indent="-342900">
              <a:lnSpc>
                <a:spcPct val="107000"/>
              </a:lnSpc>
              <a:spcBef>
                <a:spcPts val="0"/>
              </a:spcBef>
              <a:spcAft>
                <a:spcPts val="800"/>
              </a:spcAft>
              <a:buFont typeface="Symbol" panose="05050102010706020507" pitchFamily="18" charset="2"/>
              <a:buChar char=""/>
            </a:pPr>
            <a:r>
              <a:rPr lang="en-US" sz="2200" dirty="0">
                <a:solidFill>
                  <a:schemeClr val="bg1"/>
                </a:solidFill>
                <a:latin typeface="Nunito"/>
              </a:rPr>
              <a:t>Motion of action item, including what member motioned</a:t>
            </a:r>
          </a:p>
          <a:p>
            <a:pPr marL="342900" lvl="0" indent="-342900">
              <a:lnSpc>
                <a:spcPct val="107000"/>
              </a:lnSpc>
              <a:spcBef>
                <a:spcPts val="0"/>
              </a:spcBef>
              <a:spcAft>
                <a:spcPts val="800"/>
              </a:spcAft>
              <a:buFont typeface="Symbol" panose="05050102010706020507" pitchFamily="18" charset="2"/>
              <a:buChar char=""/>
            </a:pPr>
            <a:r>
              <a:rPr lang="en-US" sz="2200" dirty="0">
                <a:solidFill>
                  <a:schemeClr val="bg1"/>
                </a:solidFill>
                <a:latin typeface="Nunito"/>
              </a:rPr>
              <a:t>Seconded, including what member sectioned</a:t>
            </a:r>
          </a:p>
          <a:p>
            <a:pPr marL="342900" lvl="0" indent="-342900">
              <a:lnSpc>
                <a:spcPct val="107000"/>
              </a:lnSpc>
              <a:spcBef>
                <a:spcPts val="0"/>
              </a:spcBef>
              <a:spcAft>
                <a:spcPts val="800"/>
              </a:spcAft>
              <a:buFont typeface="Symbol" panose="05050102010706020507" pitchFamily="18" charset="2"/>
              <a:buChar char=""/>
            </a:pPr>
            <a:r>
              <a:rPr lang="en-US" sz="2200" dirty="0">
                <a:solidFill>
                  <a:schemeClr val="bg1"/>
                </a:solidFill>
                <a:latin typeface="Nunito"/>
              </a:rPr>
              <a:t>Voting results, including the number of “Yes” votes, the number of “No” notes, and the number of abstention votes</a:t>
            </a:r>
          </a:p>
        </p:txBody>
      </p:sp>
      <p:sp>
        <p:nvSpPr>
          <p:cNvPr id="9" name="TextBox 8">
            <a:extLst>
              <a:ext uri="{FF2B5EF4-FFF2-40B4-BE49-F238E27FC236}">
                <a16:creationId xmlns:a16="http://schemas.microsoft.com/office/drawing/2014/main" id="{56964543-955C-4BF0-AB24-20F7A1CE2BBF}"/>
              </a:ext>
            </a:extLst>
          </p:cNvPr>
          <p:cNvSpPr txBox="1"/>
          <p:nvPr/>
        </p:nvSpPr>
        <p:spPr>
          <a:xfrm>
            <a:off x="39757" y="4826675"/>
            <a:ext cx="8345793" cy="1384995"/>
          </a:xfrm>
          <a:prstGeom prst="rect">
            <a:avLst/>
          </a:prstGeom>
          <a:noFill/>
        </p:spPr>
        <p:txBody>
          <a:bodyPr wrap="square" rtlCol="0">
            <a:spAutoFit/>
          </a:bodyPr>
          <a:lstStyle/>
          <a:p>
            <a:pPr algn="ctr"/>
            <a:endParaRPr lang="en-US" sz="4200" b="1" dirty="0">
              <a:solidFill>
                <a:srgbClr val="0C2A52"/>
              </a:solidFill>
            </a:endParaRPr>
          </a:p>
          <a:p>
            <a:pPr algn="ctr"/>
            <a:r>
              <a:rPr lang="en-US" sz="4200" b="1" dirty="0">
                <a:solidFill>
                  <a:srgbClr val="0C2A52"/>
                </a:solidFill>
              </a:rPr>
              <a:t>Documentation and Compliance</a:t>
            </a:r>
          </a:p>
        </p:txBody>
      </p:sp>
      <p:sp>
        <p:nvSpPr>
          <p:cNvPr id="11" name="TextBox 10">
            <a:extLst>
              <a:ext uri="{FF2B5EF4-FFF2-40B4-BE49-F238E27FC236}">
                <a16:creationId xmlns:a16="http://schemas.microsoft.com/office/drawing/2014/main" id="{15F4E05C-95B4-4269-B40F-AD81C7871984}"/>
              </a:ext>
            </a:extLst>
          </p:cNvPr>
          <p:cNvSpPr txBox="1"/>
          <p:nvPr/>
        </p:nvSpPr>
        <p:spPr>
          <a:xfrm>
            <a:off x="8842987" y="605013"/>
            <a:ext cx="3133008" cy="3570208"/>
          </a:xfrm>
          <a:prstGeom prst="rect">
            <a:avLst/>
          </a:prstGeom>
          <a:noFill/>
          <a:ln w="57150">
            <a:solidFill>
              <a:schemeClr val="bg1"/>
            </a:solidFill>
            <a:prstDash val="solid"/>
          </a:ln>
        </p:spPr>
        <p:txBody>
          <a:bodyPr wrap="square" rtlCol="0">
            <a:spAutoFit/>
          </a:bodyPr>
          <a:lstStyle/>
          <a:p>
            <a:pPr algn="ctr"/>
            <a:r>
              <a:rPr lang="en-US" b="1" u="sng" dirty="0">
                <a:solidFill>
                  <a:schemeClr val="bg1"/>
                </a:solidFill>
                <a:effectLst>
                  <a:outerShdw blurRad="38100" dist="38100" dir="2700000" algn="tl">
                    <a:srgbClr val="000000">
                      <a:alpha val="43137"/>
                    </a:srgbClr>
                  </a:outerShdw>
                </a:effectLst>
              </a:rPr>
              <a:t>Documentation/Compliance</a:t>
            </a:r>
          </a:p>
          <a:p>
            <a:endParaRPr lang="en-US" sz="800" dirty="0"/>
          </a:p>
          <a:p>
            <a:pPr algn="ctr"/>
            <a:r>
              <a:rPr lang="en-US" dirty="0">
                <a:solidFill>
                  <a:srgbClr val="FF9900"/>
                </a:solidFill>
              </a:rPr>
              <a:t>Title1Crate is the district’s data repository for Title I, II, III, and IV activities.</a:t>
            </a:r>
          </a:p>
          <a:p>
            <a:pPr algn="ctr"/>
            <a:endParaRPr lang="en-US" dirty="0">
              <a:solidFill>
                <a:srgbClr val="FF9900"/>
              </a:solidFill>
            </a:endParaRPr>
          </a:p>
          <a:p>
            <a:r>
              <a:rPr lang="en-US" dirty="0">
                <a:solidFill>
                  <a:srgbClr val="FF9900"/>
                </a:solidFill>
              </a:rPr>
              <a:t>Upload evidence to meeting compliance:</a:t>
            </a:r>
          </a:p>
          <a:p>
            <a:pPr marL="285750" indent="-285750">
              <a:buFont typeface="Arial" panose="020B0604020202020204" pitchFamily="34" charset="0"/>
              <a:buChar char="•"/>
            </a:pPr>
            <a:r>
              <a:rPr lang="en-US" b="1" dirty="0">
                <a:solidFill>
                  <a:srgbClr val="FF9900"/>
                </a:solidFill>
              </a:rPr>
              <a:t>Q: School Site Council</a:t>
            </a:r>
          </a:p>
          <a:p>
            <a:pPr marL="285750" indent="-285750">
              <a:buFont typeface="Arial" panose="020B0604020202020204" pitchFamily="34" charset="0"/>
              <a:buChar char="•"/>
            </a:pPr>
            <a:r>
              <a:rPr lang="en-US" b="1" dirty="0">
                <a:solidFill>
                  <a:srgbClr val="FF9900"/>
                </a:solidFill>
              </a:rPr>
              <a:t>V: English Learner Program</a:t>
            </a:r>
            <a:endParaRPr lang="en-US" sz="1600" b="1" dirty="0">
              <a:solidFill>
                <a:srgbClr val="FF9900"/>
              </a:solidFill>
            </a:endParaRPr>
          </a:p>
          <a:p>
            <a:endParaRPr lang="en-US" sz="1600" b="1" dirty="0">
              <a:solidFill>
                <a:srgbClr val="FF9900"/>
              </a:solidFill>
            </a:endParaRPr>
          </a:p>
          <a:p>
            <a:r>
              <a:rPr lang="en-US" sz="1600" b="1" dirty="0">
                <a:solidFill>
                  <a:srgbClr val="FF9900"/>
                </a:solidFill>
              </a:rPr>
              <a:t>To access Title1Crate:</a:t>
            </a:r>
          </a:p>
          <a:p>
            <a:r>
              <a:rPr lang="en-US" sz="1200" dirty="0">
                <a:solidFill>
                  <a:schemeClr val="bg1"/>
                </a:solidFill>
                <a:hlinkClick r:id="rId2"/>
              </a:rPr>
              <a:t>https://www.806technologies.com/title1crate</a:t>
            </a:r>
            <a:endParaRPr lang="en-US" sz="1200" dirty="0">
              <a:solidFill>
                <a:schemeClr val="bg1"/>
              </a:solidFill>
            </a:endParaRPr>
          </a:p>
          <a:p>
            <a:endParaRPr lang="en-US" sz="1200" dirty="0">
              <a:solidFill>
                <a:schemeClr val="bg1"/>
              </a:solidFill>
            </a:endParaRPr>
          </a:p>
        </p:txBody>
      </p:sp>
      <p:sp>
        <p:nvSpPr>
          <p:cNvPr id="2" name="TextBox 1">
            <a:extLst>
              <a:ext uri="{FF2B5EF4-FFF2-40B4-BE49-F238E27FC236}">
                <a16:creationId xmlns:a16="http://schemas.microsoft.com/office/drawing/2014/main" id="{936FA542-9298-40F9-A693-61A1EE228305}"/>
              </a:ext>
            </a:extLst>
          </p:cNvPr>
          <p:cNvSpPr txBox="1"/>
          <p:nvPr/>
        </p:nvSpPr>
        <p:spPr>
          <a:xfrm>
            <a:off x="10020300" y="6578600"/>
            <a:ext cx="1930400" cy="276999"/>
          </a:xfrm>
          <a:prstGeom prst="rect">
            <a:avLst/>
          </a:prstGeom>
          <a:noFill/>
        </p:spPr>
        <p:txBody>
          <a:bodyPr wrap="square" rtlCol="0">
            <a:spAutoFit/>
          </a:bodyPr>
          <a:lstStyle/>
          <a:p>
            <a:pPr algn="ctr"/>
            <a:r>
              <a:rPr lang="en-US" sz="1200" dirty="0">
                <a:solidFill>
                  <a:schemeClr val="bg1"/>
                </a:solidFill>
              </a:rPr>
              <a:t>July 2020      Slide 6</a:t>
            </a:r>
          </a:p>
        </p:txBody>
      </p:sp>
    </p:spTree>
    <p:extLst>
      <p:ext uri="{BB962C8B-B14F-4D97-AF65-F5344CB8AC3E}">
        <p14:creationId xmlns:p14="http://schemas.microsoft.com/office/powerpoint/2010/main" val="17803789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pdated SUSD Powerpoint Deck" id="{939D9310-6041-43E0-8975-E9160470A4C9}" vid="{FCBF1A65-E312-49C3-816B-BA7FC8EED1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Updated SUSD Powerpoint Deck</Template>
  <TotalTime>14407</TotalTime>
  <Words>837</Words>
  <Application>Microsoft Office PowerPoint</Application>
  <PresentationFormat>Widescreen</PresentationFormat>
  <Paragraphs>109</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Calibri</vt:lpstr>
      <vt:lpstr>Calibri Light</vt:lpstr>
      <vt:lpstr>Georgia</vt:lpstr>
      <vt:lpstr>Nunito</vt:lpstr>
      <vt:lpstr>Symbol</vt:lpstr>
      <vt:lpstr>Times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Stockton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Tiffany Ashworth</dc:creator>
  <cp:lastModifiedBy>Tiffany Ashworth</cp:lastModifiedBy>
  <cp:revision>127</cp:revision>
  <cp:lastPrinted>2019-08-22T20:17:50Z</cp:lastPrinted>
  <dcterms:created xsi:type="dcterms:W3CDTF">2019-04-24T15:24:46Z</dcterms:created>
  <dcterms:modified xsi:type="dcterms:W3CDTF">2020-07-18T20:13:47Z</dcterms:modified>
</cp:coreProperties>
</file>